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8"/>
  </p:notesMasterIdLst>
  <p:sldIdLst>
    <p:sldId id="267" r:id="rId4"/>
    <p:sldId id="308" r:id="rId5"/>
    <p:sldId id="291" r:id="rId6"/>
    <p:sldId id="274" r:id="rId7"/>
    <p:sldId id="309" r:id="rId8"/>
    <p:sldId id="311" r:id="rId9"/>
    <p:sldId id="314" r:id="rId10"/>
    <p:sldId id="298" r:id="rId11"/>
    <p:sldId id="296" r:id="rId12"/>
    <p:sldId id="315" r:id="rId13"/>
    <p:sldId id="303" r:id="rId14"/>
    <p:sldId id="304" r:id="rId15"/>
    <p:sldId id="305" r:id="rId16"/>
    <p:sldId id="310" r:id="rId17"/>
    <p:sldId id="318" r:id="rId18"/>
    <p:sldId id="317" r:id="rId19"/>
    <p:sldId id="319" r:id="rId20"/>
    <p:sldId id="320" r:id="rId21"/>
    <p:sldId id="306" r:id="rId22"/>
    <p:sldId id="321" r:id="rId23"/>
    <p:sldId id="316" r:id="rId24"/>
    <p:sldId id="294" r:id="rId25"/>
    <p:sldId id="301" r:id="rId26"/>
    <p:sldId id="30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170582-9C85-44A5-8E23-5497457EA1F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om.edu/CMS/3740/24591/36574.aspx" TargetMode="External"/><Relationship Id="rId7" Type="http://schemas.openxmlformats.org/officeDocument/2006/relationships/hyperlink" Target="http://www.iom.edu/CMS/3809/16107/35010.aspx"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iom.edu/CMS/3809/16107/35007.aspx" TargetMode="External"/><Relationship Id="rId5" Type="http://schemas.openxmlformats.org/officeDocument/2006/relationships/hyperlink" Target="http://www.iom.edu/CMS/3740/23160/33668.aspx" TargetMode="External"/><Relationship Id="rId4" Type="http://schemas.openxmlformats.org/officeDocument/2006/relationships/hyperlink" Target="http://www.iom.edu/CMS/3740/24738/34249.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C829A-69B7-4D9D-AA72-AD8E3D8B911F}" type="slidenum">
              <a:rPr lang="en-US"/>
              <a:pPr/>
              <a:t>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b="1"/>
              <a:t>Health Sciences Section publications:</a:t>
            </a:r>
          </a:p>
          <a:p>
            <a:r>
              <a:rPr lang="en-US">
                <a:hlinkClick r:id="rId3"/>
              </a:rPr>
              <a:t>Genes, Behavior, and the Social Environment: Moving Beyond the Nature/Nurture Debate</a:t>
            </a:r>
            <a:r>
              <a:rPr lang="en-US"/>
              <a:t> Aug 16,2006</a:t>
            </a:r>
          </a:p>
          <a:p>
            <a:r>
              <a:rPr lang="en-US">
                <a:hlinkClick r:id="rId4"/>
              </a:rPr>
              <a:t>Organ Donation: Opportunities for Action</a:t>
            </a:r>
            <a:r>
              <a:rPr lang="en-US"/>
              <a:t> May 02,2006 </a:t>
            </a:r>
          </a:p>
          <a:p>
            <a:r>
              <a:rPr lang="en-US">
                <a:hlinkClick r:id="rId5"/>
              </a:rPr>
              <a:t>Sleep Disorders and Sleep Deprivation: An Unmet Public Health Problem</a:t>
            </a:r>
            <a:r>
              <a:rPr lang="en-US"/>
              <a:t> Apr 04,2006 </a:t>
            </a:r>
          </a:p>
          <a:p>
            <a:r>
              <a:rPr lang="en-US" b="1"/>
              <a:t>Healthcare &amp; Quality publications:</a:t>
            </a:r>
          </a:p>
          <a:p>
            <a:endParaRPr lang="en-US"/>
          </a:p>
          <a:p>
            <a:r>
              <a:rPr lang="en-US">
                <a:hlinkClick r:id="rId6"/>
              </a:rPr>
              <a:t>Hospital-Based Emergency Care: At the Breaking Point</a:t>
            </a:r>
            <a:r>
              <a:rPr lang="en-US"/>
              <a:t> Jun 14,2006 </a:t>
            </a:r>
            <a:r>
              <a:rPr lang="en-US">
                <a:hlinkClick r:id="rId7"/>
              </a:rPr>
              <a:t>Emergency Medical Services At the Crossroads</a:t>
            </a:r>
            <a:r>
              <a:rPr lang="en-US"/>
              <a:t> Jun 14,2006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latin typeface="Arial" charset="0"/>
              </a:rPr>
              <a:t>Three top level recommendations – all of which are relevant to the issues of the direct care workforce.</a:t>
            </a:r>
          </a:p>
        </p:txBody>
      </p:sp>
      <p:sp>
        <p:nvSpPr>
          <p:cNvPr id="80900" name="Slide Number Placeholder 3"/>
          <p:cNvSpPr>
            <a:spLocks noGrp="1"/>
          </p:cNvSpPr>
          <p:nvPr>
            <p:ph type="sldNum" sz="quarter" idx="5"/>
          </p:nvPr>
        </p:nvSpPr>
        <p:spPr>
          <a:noFill/>
        </p:spPr>
        <p:txBody>
          <a:bodyPr/>
          <a:lstStyle/>
          <a:p>
            <a:fld id="{57ED4C11-D689-4A7B-B38E-8D4C65826694}" type="slidenum">
              <a:rPr lang="en-US" smtClean="0">
                <a:latin typeface="Arial" charset="0"/>
              </a:rPr>
              <a:pPr/>
              <a:t>5</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r>
              <a:rPr lang="en-US" smtClean="0">
                <a:latin typeface="Arial" charset="0"/>
              </a:rPr>
              <a:t>Professionals refers to all types of health care professionals: Doctors, nurses, social workers, pharmacists, dentists, and others.</a:t>
            </a:r>
          </a:p>
          <a:p>
            <a:pPr eaLnBrk="1" hangingPunct="1"/>
            <a:endParaRPr lang="en-US" smtClean="0">
              <a:latin typeface="Arial" charset="0"/>
            </a:endParaRPr>
          </a:p>
          <a:p>
            <a:pPr eaLnBrk="1" hangingPunct="1"/>
            <a:r>
              <a:rPr lang="en-US" smtClean="0">
                <a:latin typeface="Arial" charset="0"/>
              </a:rPr>
              <a:t>Direct-care workers include nurse aides, home health aides, and personal and home care aides.  All of chapter 5 is devoted to this workforce.</a:t>
            </a:r>
          </a:p>
          <a:p>
            <a:pPr eaLnBrk="1" hangingPunct="1"/>
            <a:endParaRPr lang="en-US" smtClean="0">
              <a:latin typeface="Arial" charset="0"/>
            </a:endParaRPr>
          </a:p>
          <a:p>
            <a:pPr eaLnBrk="1" hangingPunct="1"/>
            <a:r>
              <a:rPr lang="en-US" smtClean="0">
                <a:latin typeface="Arial" charset="0"/>
              </a:rPr>
              <a:t>Informal caregivers are the friends and families of older adults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smtClean="0">
                <a:latin typeface="Arial" charset="0"/>
              </a:rPr>
              <a:t>And one of the least noticed recommendations, is actually the most radical.  Jack Rowe who chaired likes to use the analogy of AIDS in Africa. . .</a:t>
            </a:r>
          </a:p>
          <a:p>
            <a:pPr eaLnBrk="1" hangingPunct="1"/>
            <a:endParaRPr lang="en-US" smtClean="0">
              <a:latin typeface="Arial" charset="0"/>
            </a:endParaRPr>
          </a:p>
          <a:p>
            <a:pPr eaLnBrk="1" hangingPunct="1"/>
            <a:r>
              <a:rPr lang="en-US" smtClean="0">
                <a:latin typeface="Arial" charset="0"/>
              </a:rPr>
              <a:t>This includes JOB DELEGATION, whereby tasks are passed from more highly trained individuals to individuals with less specialized training.  However, this delegation will require training of the professionals in supervisory skills and training of workers in new skills needed, along with the corresponding compensation.  Need to recognize that patients and informal caregivers are important in this delegation of tasks.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8D98E1-79D3-4E6C-83A9-5FB9FD1C5250}" type="slidenum">
              <a:rPr lang="en-US"/>
              <a:pPr/>
              <a:t>8</a:t>
            </a:fld>
            <a:endParaRPr lang="en-US"/>
          </a:p>
        </p:txBody>
      </p:sp>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p:txBody>
          <a:bodyPr/>
          <a:lstStyle/>
          <a:p>
            <a:pPr>
              <a:spcBef>
                <a:spcPct val="0"/>
              </a:spcBef>
            </a:pPr>
            <a:r>
              <a:rPr lang="en-US"/>
              <a:t>We’re pragmatists by nature.</a:t>
            </a:r>
          </a:p>
          <a:p>
            <a:pPr>
              <a:spcBef>
                <a:spcPct val="0"/>
              </a:spcBef>
            </a:pPr>
            <a:endParaRPr lang="en-US"/>
          </a:p>
          <a:p>
            <a:pPr>
              <a:spcBef>
                <a:spcPct val="0"/>
              </a:spcBef>
            </a:pPr>
            <a:r>
              <a:rPr lang="en-US"/>
              <a:t>A lot of people come with good ideas, but we’ve found that often those fall through the cracks unless we quickly move to turn that idea into something tangible</a:t>
            </a:r>
          </a:p>
          <a:p>
            <a:pPr>
              <a:spcBef>
                <a:spcPct val="0"/>
              </a:spcBef>
            </a:pPr>
            <a:endParaRPr lang="en-US"/>
          </a:p>
        </p:txBody>
      </p:sp>
      <p:sp>
        <p:nvSpPr>
          <p:cNvPr id="12390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CBD17A4-82F9-458F-87D6-4A5D3EDAF4E9}" type="slidenum">
              <a:rPr lang="en-US" sz="1200">
                <a:latin typeface="+mn-lt"/>
              </a:rPr>
              <a:pPr algn="r">
                <a:defRPr/>
              </a:pPr>
              <a:t>8</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EF5DC-DD24-4A68-9870-E15D0469FD65}" type="slidenum">
              <a:rPr lang="en-US"/>
              <a:pPr/>
              <a:t>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b="1"/>
              <a:t>Advancing Quality Improvement Research: Challenges and Opportunities – workshop summary released 5/23/07</a:t>
            </a:r>
          </a:p>
          <a:p>
            <a:r>
              <a:rPr lang="en-US" b="1"/>
              <a:t>Rewarding Provider Performance: Aligning Incentives in Medicare</a:t>
            </a:r>
            <a:br>
              <a:rPr lang="en-US" b="1"/>
            </a:br>
            <a:r>
              <a:rPr lang="en-US" b="1"/>
              <a:t>- released 9/06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latin typeface="Arial" charset="0"/>
              </a:rPr>
              <a:t>Created through the Tides Center in California capable of handling C3 and C4 monies.  C3 from us and C4 from Atlantic as well as member cash contributions and lots of in kind.</a:t>
            </a:r>
          </a:p>
        </p:txBody>
      </p:sp>
      <p:sp>
        <p:nvSpPr>
          <p:cNvPr id="86020" name="Slide Number Placeholder 3"/>
          <p:cNvSpPr>
            <a:spLocks noGrp="1"/>
          </p:cNvSpPr>
          <p:nvPr>
            <p:ph type="sldNum" sz="quarter" idx="5"/>
          </p:nvPr>
        </p:nvSpPr>
        <p:spPr>
          <a:noFill/>
        </p:spPr>
        <p:txBody>
          <a:bodyPr/>
          <a:lstStyle/>
          <a:p>
            <a:fld id="{13B76751-1B63-47FE-9747-4C6F605D0D65}" type="slidenum">
              <a:rPr lang="en-US" smtClean="0">
                <a:latin typeface="Arial" charset="0"/>
              </a:rPr>
              <a:pPr/>
              <a:t>10</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1CAE235-D753-4BA6-AF1C-79B5DBB355B5}" type="slidenum">
              <a:rPr lang="en-US" sz="1200" i="1">
                <a:solidFill>
                  <a:srgbClr val="336600"/>
                </a:solidFill>
                <a:ea typeface="ＭＳ Ｐゴシック" pitchFamily="1" charset="-128"/>
              </a:rPr>
              <a:pPr algn="r"/>
              <a:t>14</a:t>
            </a:fld>
            <a:endParaRPr lang="en-US" sz="1200" i="1">
              <a:solidFill>
                <a:srgbClr val="336600"/>
              </a:solidFill>
              <a:ea typeface="ＭＳ Ｐゴシック" pitchFamily="1" charset="-128"/>
            </a:endParaRPr>
          </a:p>
        </p:txBody>
      </p:sp>
      <p:sp>
        <p:nvSpPr>
          <p:cNvPr id="88067" name="Rectangle 2"/>
          <p:cNvSpPr>
            <a:spLocks noGrp="1" noRot="1" noChangeAspect="1" noChangeArrowheads="1" noTextEdit="1"/>
          </p:cNvSpPr>
          <p:nvPr>
            <p:ph type="sldImg"/>
          </p:nvPr>
        </p:nvSpPr>
        <p:spPr>
          <a:xfrm>
            <a:off x="1143000" y="684213"/>
            <a:ext cx="4572000" cy="3430587"/>
          </a:xfrm>
          <a:ln/>
        </p:spPr>
      </p:sp>
      <p:sp>
        <p:nvSpPr>
          <p:cNvPr id="88068" name="Rectangle 3"/>
          <p:cNvSpPr>
            <a:spLocks noGrp="1" noChangeArrowheads="1"/>
          </p:cNvSpPr>
          <p:nvPr>
            <p:ph type="body" idx="1"/>
          </p:nvPr>
        </p:nvSpPr>
        <p:spPr>
          <a:noFill/>
          <a:ln/>
        </p:spPr>
        <p:txBody>
          <a:bodyPr/>
          <a:lstStyle/>
          <a:p>
            <a:pPr defTabSz="912813" eaLnBrk="1" hangingPunct="1">
              <a:spcBef>
                <a:spcPct val="0"/>
              </a:spcBef>
            </a:pPr>
            <a:r>
              <a:rPr lang="en-US" smtClean="0">
                <a:latin typeface="Arial" charset="0"/>
              </a:rPr>
              <a:t>* As modified by the Health Care and Education Reconciliation Act (HR 4872)  </a:t>
            </a:r>
          </a:p>
          <a:p>
            <a:pPr defTabSz="912813"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9D6AC7-E50D-41EF-9FED-AD09518F742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4AEC15-608E-4482-8B8E-A72C66243F3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7E8BFD-8282-4A45-999D-D05E30B2F86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9A13B1E-C127-438F-A0A0-2FD01BE0D0B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88A7F3E-FC35-4738-B0C7-0DADDD98615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owerpoint cover"/>
          <p:cNvPicPr>
            <a:picLocks noChangeAspect="1" noChangeArrowheads="1"/>
          </p:cNvPicPr>
          <p:nvPr/>
        </p:nvPicPr>
        <p:blipFill>
          <a:blip r:embed="rId2" cstate="print"/>
          <a:srcRect/>
          <a:stretch>
            <a:fillRect/>
          </a:stretch>
        </p:blipFill>
        <p:spPr bwMode="auto">
          <a:xfrm>
            <a:off x="-88900" y="-71438"/>
            <a:ext cx="9310688" cy="7283451"/>
          </a:xfrm>
          <a:prstGeom prst="rect">
            <a:avLst/>
          </a:prstGeom>
          <a:noFill/>
          <a:ln w="9525">
            <a:noFill/>
            <a:miter lim="800000"/>
            <a:headEnd/>
            <a:tailEnd/>
          </a:ln>
        </p:spPr>
      </p:pic>
      <p:sp>
        <p:nvSpPr>
          <p:cNvPr id="422915" name="Rectangle 3"/>
          <p:cNvSpPr>
            <a:spLocks noGrp="1" noChangeArrowheads="1"/>
          </p:cNvSpPr>
          <p:nvPr>
            <p:ph type="ctrTitle"/>
          </p:nvPr>
        </p:nvSpPr>
        <p:spPr>
          <a:xfrm>
            <a:off x="685800" y="2130425"/>
            <a:ext cx="7086600" cy="1470025"/>
          </a:xfrm>
        </p:spPr>
        <p:txBody>
          <a:bodyPr/>
          <a:lstStyle>
            <a:lvl1pPr algn="l">
              <a:defRPr>
                <a:solidFill>
                  <a:schemeClr val="bg1"/>
                </a:solidFill>
              </a:defRPr>
            </a:lvl1pPr>
          </a:lstStyle>
          <a:p>
            <a:r>
              <a:rPr lang="en-US"/>
              <a:t>Click to edit Master title style</a:t>
            </a:r>
          </a:p>
        </p:txBody>
      </p:sp>
      <p:sp>
        <p:nvSpPr>
          <p:cNvPr id="422916" name="Rectangle 4"/>
          <p:cNvSpPr>
            <a:spLocks noGrp="1" noChangeArrowheads="1"/>
          </p:cNvSpPr>
          <p:nvPr>
            <p:ph type="subTitle" idx="1"/>
          </p:nvPr>
        </p:nvSpPr>
        <p:spPr>
          <a:xfrm>
            <a:off x="685800" y="3886200"/>
            <a:ext cx="7086600" cy="1752600"/>
          </a:xfrm>
        </p:spPr>
        <p:txBody>
          <a:bodyPr/>
          <a:lstStyle>
            <a:lvl1pPr marL="0" indent="0">
              <a:buFontTx/>
              <a:buNone/>
              <a:defRPr>
                <a:solidFill>
                  <a:schemeClr val="bg1"/>
                </a:solidFill>
                <a:latin typeface="Tw Cen MT" pitchFamily="34" charset="0"/>
              </a:defRPr>
            </a:lvl1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014663"/>
            <a:ext cx="3581400" cy="315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3014663"/>
            <a:ext cx="3581400" cy="315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367B4E-3902-4B0F-8C9D-76C218D82FD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447800"/>
            <a:ext cx="18288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7800"/>
            <a:ext cx="53340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800">
                <a:ea typeface="+mn-ea"/>
              </a:defRPr>
            </a:lvl1pPr>
          </a:lstStyle>
          <a:p>
            <a:endParaRPr lang="en-US"/>
          </a:p>
        </p:txBody>
      </p:sp>
      <p:sp>
        <p:nvSpPr>
          <p:cNvPr id="5" name="Rectangle 5"/>
          <p:cNvSpPr>
            <a:spLocks noGrp="1" noChangeArrowheads="1"/>
          </p:cNvSpPr>
          <p:nvPr>
            <p:ph type="ftr" sz="quarter" idx="11"/>
          </p:nvPr>
        </p:nvSpPr>
        <p:spPr/>
        <p:txBody>
          <a:bodyPr/>
          <a:lstStyle>
            <a:lvl1pPr>
              <a:defRPr sz="1800">
                <a:ea typeface="+mn-ea"/>
              </a:defRPr>
            </a:lvl1pPr>
          </a:lstStyle>
          <a:p>
            <a:endParaRPr lang="en-US"/>
          </a:p>
        </p:txBody>
      </p:sp>
      <p:sp>
        <p:nvSpPr>
          <p:cNvPr id="6" name="Rectangle 6"/>
          <p:cNvSpPr>
            <a:spLocks noGrp="1" noChangeArrowheads="1"/>
          </p:cNvSpPr>
          <p:nvPr>
            <p:ph type="sldNum" sz="quarter" idx="12"/>
          </p:nvPr>
        </p:nvSpPr>
        <p:spPr/>
        <p:txBody>
          <a:bodyPr/>
          <a:lstStyle>
            <a:lvl1pPr>
              <a:defRPr sz="1800">
                <a:ea typeface="+mn-ea"/>
              </a:defRPr>
            </a:lvl1pPr>
          </a:lstStyle>
          <a:p>
            <a:fld id="{959D6AC7-E50D-41EF-9FED-AD09518F74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ea typeface="+mn-ea"/>
              </a:defRPr>
            </a:lvl1pPr>
          </a:lstStyle>
          <a:p>
            <a:endParaRPr lang="en-US"/>
          </a:p>
        </p:txBody>
      </p:sp>
      <p:sp>
        <p:nvSpPr>
          <p:cNvPr id="5" name="Rectangle 5"/>
          <p:cNvSpPr>
            <a:spLocks noGrp="1" noChangeArrowheads="1"/>
          </p:cNvSpPr>
          <p:nvPr>
            <p:ph type="ftr" sz="quarter" idx="11"/>
          </p:nvPr>
        </p:nvSpPr>
        <p:spPr/>
        <p:txBody>
          <a:bodyPr/>
          <a:lstStyle>
            <a:lvl1pPr>
              <a:defRPr sz="1800">
                <a:ea typeface="+mn-ea"/>
              </a:defRPr>
            </a:lvl1pPr>
          </a:lstStyle>
          <a:p>
            <a:endParaRPr lang="en-US"/>
          </a:p>
        </p:txBody>
      </p:sp>
      <p:sp>
        <p:nvSpPr>
          <p:cNvPr id="6" name="Rectangle 6"/>
          <p:cNvSpPr>
            <a:spLocks noGrp="1" noChangeArrowheads="1"/>
          </p:cNvSpPr>
          <p:nvPr>
            <p:ph type="sldNum" sz="quarter" idx="12"/>
          </p:nvPr>
        </p:nvSpPr>
        <p:spPr/>
        <p:txBody>
          <a:bodyPr/>
          <a:lstStyle>
            <a:lvl1pPr>
              <a:defRPr sz="1800">
                <a:ea typeface="+mn-ea"/>
              </a:defRPr>
            </a:lvl1pPr>
          </a:lstStyle>
          <a:p>
            <a:fld id="{80367B4E-3902-4B0F-8C9D-76C218D82FD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1800">
                <a:ea typeface="+mn-ea"/>
              </a:defRPr>
            </a:lvl1pPr>
          </a:lstStyle>
          <a:p>
            <a:endParaRPr lang="en-US"/>
          </a:p>
        </p:txBody>
      </p:sp>
      <p:sp>
        <p:nvSpPr>
          <p:cNvPr id="5" name="Rectangle 5"/>
          <p:cNvSpPr>
            <a:spLocks noGrp="1" noChangeArrowheads="1"/>
          </p:cNvSpPr>
          <p:nvPr>
            <p:ph type="ftr" sz="quarter" idx="11"/>
          </p:nvPr>
        </p:nvSpPr>
        <p:spPr/>
        <p:txBody>
          <a:bodyPr/>
          <a:lstStyle>
            <a:lvl1pPr>
              <a:defRPr sz="1800">
                <a:ea typeface="+mn-ea"/>
              </a:defRPr>
            </a:lvl1pPr>
          </a:lstStyle>
          <a:p>
            <a:endParaRPr lang="en-US"/>
          </a:p>
        </p:txBody>
      </p:sp>
      <p:sp>
        <p:nvSpPr>
          <p:cNvPr id="6" name="Rectangle 6"/>
          <p:cNvSpPr>
            <a:spLocks noGrp="1" noChangeArrowheads="1"/>
          </p:cNvSpPr>
          <p:nvPr>
            <p:ph type="sldNum" sz="quarter" idx="12"/>
          </p:nvPr>
        </p:nvSpPr>
        <p:spPr/>
        <p:txBody>
          <a:bodyPr/>
          <a:lstStyle>
            <a:lvl1pPr>
              <a:defRPr sz="1800">
                <a:ea typeface="+mn-ea"/>
              </a:defRPr>
            </a:lvl1pPr>
          </a:lstStyle>
          <a:p>
            <a:fld id="{233E02F9-EC78-4D18-BBC8-C267EB2FCF3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1800">
                <a:ea typeface="+mn-ea"/>
              </a:defRPr>
            </a:lvl1pPr>
          </a:lstStyle>
          <a:p>
            <a:endParaRPr lang="en-US"/>
          </a:p>
        </p:txBody>
      </p:sp>
      <p:sp>
        <p:nvSpPr>
          <p:cNvPr id="6" name="Rectangle 5"/>
          <p:cNvSpPr>
            <a:spLocks noGrp="1" noChangeArrowheads="1"/>
          </p:cNvSpPr>
          <p:nvPr>
            <p:ph type="ftr" sz="quarter" idx="11"/>
          </p:nvPr>
        </p:nvSpPr>
        <p:spPr/>
        <p:txBody>
          <a:bodyPr/>
          <a:lstStyle>
            <a:lvl1pPr>
              <a:defRPr sz="1800">
                <a:ea typeface="+mn-ea"/>
              </a:defRPr>
            </a:lvl1pPr>
          </a:lstStyle>
          <a:p>
            <a:endParaRPr lang="en-US"/>
          </a:p>
        </p:txBody>
      </p:sp>
      <p:sp>
        <p:nvSpPr>
          <p:cNvPr id="7" name="Rectangle 6"/>
          <p:cNvSpPr>
            <a:spLocks noGrp="1" noChangeArrowheads="1"/>
          </p:cNvSpPr>
          <p:nvPr>
            <p:ph type="sldNum" sz="quarter" idx="12"/>
          </p:nvPr>
        </p:nvSpPr>
        <p:spPr/>
        <p:txBody>
          <a:bodyPr/>
          <a:lstStyle>
            <a:lvl1pPr>
              <a:defRPr sz="1800">
                <a:ea typeface="+mn-ea"/>
              </a:defRPr>
            </a:lvl1pPr>
          </a:lstStyle>
          <a:p>
            <a:fld id="{24B991F5-1351-4034-8F5E-52E9858BEC9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1800">
                <a:ea typeface="+mn-ea"/>
              </a:defRPr>
            </a:lvl1pPr>
          </a:lstStyle>
          <a:p>
            <a:endParaRPr lang="en-US"/>
          </a:p>
        </p:txBody>
      </p:sp>
      <p:sp>
        <p:nvSpPr>
          <p:cNvPr id="8" name="Rectangle 5"/>
          <p:cNvSpPr>
            <a:spLocks noGrp="1" noChangeArrowheads="1"/>
          </p:cNvSpPr>
          <p:nvPr>
            <p:ph type="ftr" sz="quarter" idx="11"/>
          </p:nvPr>
        </p:nvSpPr>
        <p:spPr/>
        <p:txBody>
          <a:bodyPr/>
          <a:lstStyle>
            <a:lvl1pPr>
              <a:defRPr sz="1800">
                <a:ea typeface="+mn-ea"/>
              </a:defRPr>
            </a:lvl1pPr>
          </a:lstStyle>
          <a:p>
            <a:endParaRPr lang="en-US"/>
          </a:p>
        </p:txBody>
      </p:sp>
      <p:sp>
        <p:nvSpPr>
          <p:cNvPr id="9" name="Rectangle 6"/>
          <p:cNvSpPr>
            <a:spLocks noGrp="1" noChangeArrowheads="1"/>
          </p:cNvSpPr>
          <p:nvPr>
            <p:ph type="sldNum" sz="quarter" idx="12"/>
          </p:nvPr>
        </p:nvSpPr>
        <p:spPr/>
        <p:txBody>
          <a:bodyPr/>
          <a:lstStyle>
            <a:lvl1pPr>
              <a:defRPr sz="1800">
                <a:ea typeface="+mn-ea"/>
              </a:defRPr>
            </a:lvl1pPr>
          </a:lstStyle>
          <a:p>
            <a:fld id="{72FA87B6-2468-4371-BF1F-45C22EDB0C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3E02F9-EC78-4D18-BBC8-C267EB2FCF3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1800">
                <a:ea typeface="+mn-ea"/>
              </a:defRPr>
            </a:lvl1pPr>
          </a:lstStyle>
          <a:p>
            <a:endParaRPr lang="en-US"/>
          </a:p>
        </p:txBody>
      </p:sp>
      <p:sp>
        <p:nvSpPr>
          <p:cNvPr id="4" name="Rectangle 5"/>
          <p:cNvSpPr>
            <a:spLocks noGrp="1" noChangeArrowheads="1"/>
          </p:cNvSpPr>
          <p:nvPr>
            <p:ph type="ftr" sz="quarter" idx="11"/>
          </p:nvPr>
        </p:nvSpPr>
        <p:spPr/>
        <p:txBody>
          <a:bodyPr/>
          <a:lstStyle>
            <a:lvl1pPr>
              <a:defRPr sz="1800">
                <a:ea typeface="+mn-ea"/>
              </a:defRPr>
            </a:lvl1pPr>
          </a:lstStyle>
          <a:p>
            <a:endParaRPr lang="en-US"/>
          </a:p>
        </p:txBody>
      </p:sp>
      <p:sp>
        <p:nvSpPr>
          <p:cNvPr id="5" name="Rectangle 6"/>
          <p:cNvSpPr>
            <a:spLocks noGrp="1" noChangeArrowheads="1"/>
          </p:cNvSpPr>
          <p:nvPr>
            <p:ph type="sldNum" sz="quarter" idx="12"/>
          </p:nvPr>
        </p:nvSpPr>
        <p:spPr/>
        <p:txBody>
          <a:bodyPr/>
          <a:lstStyle>
            <a:lvl1pPr>
              <a:defRPr sz="1800">
                <a:ea typeface="+mn-ea"/>
              </a:defRPr>
            </a:lvl1pPr>
          </a:lstStyle>
          <a:p>
            <a:fld id="{7A1DAD86-2F27-47EE-8E93-6EC2D1E897D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a:ea typeface="+mn-ea"/>
              </a:defRPr>
            </a:lvl1pPr>
          </a:lstStyle>
          <a:p>
            <a:endParaRPr lang="en-US"/>
          </a:p>
        </p:txBody>
      </p:sp>
      <p:sp>
        <p:nvSpPr>
          <p:cNvPr id="3" name="Rectangle 5"/>
          <p:cNvSpPr>
            <a:spLocks noGrp="1" noChangeArrowheads="1"/>
          </p:cNvSpPr>
          <p:nvPr>
            <p:ph type="ftr" sz="quarter" idx="11"/>
          </p:nvPr>
        </p:nvSpPr>
        <p:spPr/>
        <p:txBody>
          <a:bodyPr/>
          <a:lstStyle>
            <a:lvl1pPr>
              <a:defRPr sz="1800">
                <a:ea typeface="+mn-ea"/>
              </a:defRPr>
            </a:lvl1pPr>
          </a:lstStyle>
          <a:p>
            <a:endParaRPr lang="en-US"/>
          </a:p>
        </p:txBody>
      </p:sp>
      <p:sp>
        <p:nvSpPr>
          <p:cNvPr id="4" name="Rectangle 6"/>
          <p:cNvSpPr>
            <a:spLocks noGrp="1" noChangeArrowheads="1"/>
          </p:cNvSpPr>
          <p:nvPr>
            <p:ph type="sldNum" sz="quarter" idx="12"/>
          </p:nvPr>
        </p:nvSpPr>
        <p:spPr/>
        <p:txBody>
          <a:bodyPr/>
          <a:lstStyle>
            <a:lvl1pPr>
              <a:defRPr sz="1800">
                <a:ea typeface="+mn-ea"/>
              </a:defRPr>
            </a:lvl1pPr>
          </a:lstStyle>
          <a:p>
            <a:fld id="{A662EAA9-AF01-4DF1-ACA8-725F01F0520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a:ea typeface="+mn-ea"/>
              </a:defRPr>
            </a:lvl1pPr>
          </a:lstStyle>
          <a:p>
            <a:endParaRPr lang="en-US"/>
          </a:p>
        </p:txBody>
      </p:sp>
      <p:sp>
        <p:nvSpPr>
          <p:cNvPr id="6" name="Rectangle 5"/>
          <p:cNvSpPr>
            <a:spLocks noGrp="1" noChangeArrowheads="1"/>
          </p:cNvSpPr>
          <p:nvPr>
            <p:ph type="ftr" sz="quarter" idx="11"/>
          </p:nvPr>
        </p:nvSpPr>
        <p:spPr/>
        <p:txBody>
          <a:bodyPr/>
          <a:lstStyle>
            <a:lvl1pPr>
              <a:defRPr sz="1800">
                <a:ea typeface="+mn-ea"/>
              </a:defRPr>
            </a:lvl1pPr>
          </a:lstStyle>
          <a:p>
            <a:endParaRPr lang="en-US"/>
          </a:p>
        </p:txBody>
      </p:sp>
      <p:sp>
        <p:nvSpPr>
          <p:cNvPr id="7" name="Rectangle 6"/>
          <p:cNvSpPr>
            <a:spLocks noGrp="1" noChangeArrowheads="1"/>
          </p:cNvSpPr>
          <p:nvPr>
            <p:ph type="sldNum" sz="quarter" idx="12"/>
          </p:nvPr>
        </p:nvSpPr>
        <p:spPr/>
        <p:txBody>
          <a:bodyPr/>
          <a:lstStyle>
            <a:lvl1pPr>
              <a:defRPr sz="1800">
                <a:ea typeface="+mn-ea"/>
              </a:defRPr>
            </a:lvl1pPr>
          </a:lstStyle>
          <a:p>
            <a:fld id="{11F505B8-B08D-42D6-B3EB-36795A19DE5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a:ea typeface="+mn-ea"/>
              </a:defRPr>
            </a:lvl1pPr>
          </a:lstStyle>
          <a:p>
            <a:endParaRPr lang="en-US"/>
          </a:p>
        </p:txBody>
      </p:sp>
      <p:sp>
        <p:nvSpPr>
          <p:cNvPr id="6" name="Rectangle 5"/>
          <p:cNvSpPr>
            <a:spLocks noGrp="1" noChangeArrowheads="1"/>
          </p:cNvSpPr>
          <p:nvPr>
            <p:ph type="ftr" sz="quarter" idx="11"/>
          </p:nvPr>
        </p:nvSpPr>
        <p:spPr/>
        <p:txBody>
          <a:bodyPr/>
          <a:lstStyle>
            <a:lvl1pPr>
              <a:defRPr sz="1800">
                <a:ea typeface="+mn-ea"/>
              </a:defRPr>
            </a:lvl1pPr>
          </a:lstStyle>
          <a:p>
            <a:endParaRPr lang="en-US"/>
          </a:p>
        </p:txBody>
      </p:sp>
      <p:sp>
        <p:nvSpPr>
          <p:cNvPr id="7" name="Rectangle 6"/>
          <p:cNvSpPr>
            <a:spLocks noGrp="1" noChangeArrowheads="1"/>
          </p:cNvSpPr>
          <p:nvPr>
            <p:ph type="sldNum" sz="quarter" idx="12"/>
          </p:nvPr>
        </p:nvSpPr>
        <p:spPr/>
        <p:txBody>
          <a:bodyPr/>
          <a:lstStyle>
            <a:lvl1pPr>
              <a:defRPr sz="1800">
                <a:ea typeface="+mn-ea"/>
              </a:defRPr>
            </a:lvl1pPr>
          </a:lstStyle>
          <a:p>
            <a:fld id="{5F4F6FC4-DD81-41DF-B368-E68E227DA39F}"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ea typeface="+mn-ea"/>
              </a:defRPr>
            </a:lvl1pPr>
          </a:lstStyle>
          <a:p>
            <a:endParaRPr lang="en-US"/>
          </a:p>
        </p:txBody>
      </p:sp>
      <p:sp>
        <p:nvSpPr>
          <p:cNvPr id="5" name="Rectangle 5"/>
          <p:cNvSpPr>
            <a:spLocks noGrp="1" noChangeArrowheads="1"/>
          </p:cNvSpPr>
          <p:nvPr>
            <p:ph type="ftr" sz="quarter" idx="11"/>
          </p:nvPr>
        </p:nvSpPr>
        <p:spPr/>
        <p:txBody>
          <a:bodyPr/>
          <a:lstStyle>
            <a:lvl1pPr>
              <a:defRPr sz="1800">
                <a:ea typeface="+mn-ea"/>
              </a:defRPr>
            </a:lvl1pPr>
          </a:lstStyle>
          <a:p>
            <a:endParaRPr lang="en-US"/>
          </a:p>
        </p:txBody>
      </p:sp>
      <p:sp>
        <p:nvSpPr>
          <p:cNvPr id="6" name="Rectangle 6"/>
          <p:cNvSpPr>
            <a:spLocks noGrp="1" noChangeArrowheads="1"/>
          </p:cNvSpPr>
          <p:nvPr>
            <p:ph type="sldNum" sz="quarter" idx="12"/>
          </p:nvPr>
        </p:nvSpPr>
        <p:spPr/>
        <p:txBody>
          <a:bodyPr/>
          <a:lstStyle>
            <a:lvl1pPr>
              <a:defRPr sz="1800">
                <a:ea typeface="+mn-ea"/>
              </a:defRPr>
            </a:lvl1pPr>
          </a:lstStyle>
          <a:p>
            <a:fld id="{C04AEC15-608E-4482-8B8E-A72C66243F30}"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1800">
                <a:ea typeface="+mn-ea"/>
              </a:defRPr>
            </a:lvl1pPr>
          </a:lstStyle>
          <a:p>
            <a:endParaRPr lang="en-US"/>
          </a:p>
        </p:txBody>
      </p:sp>
      <p:sp>
        <p:nvSpPr>
          <p:cNvPr id="5" name="Rectangle 5"/>
          <p:cNvSpPr>
            <a:spLocks noGrp="1" noChangeArrowheads="1"/>
          </p:cNvSpPr>
          <p:nvPr>
            <p:ph type="ftr" sz="quarter" idx="11"/>
          </p:nvPr>
        </p:nvSpPr>
        <p:spPr/>
        <p:txBody>
          <a:bodyPr/>
          <a:lstStyle>
            <a:lvl1pPr>
              <a:defRPr sz="1800">
                <a:ea typeface="+mn-ea"/>
              </a:defRPr>
            </a:lvl1pPr>
          </a:lstStyle>
          <a:p>
            <a:endParaRPr lang="en-US"/>
          </a:p>
        </p:txBody>
      </p:sp>
      <p:sp>
        <p:nvSpPr>
          <p:cNvPr id="6" name="Rectangle 6"/>
          <p:cNvSpPr>
            <a:spLocks noGrp="1" noChangeArrowheads="1"/>
          </p:cNvSpPr>
          <p:nvPr>
            <p:ph type="sldNum" sz="quarter" idx="12"/>
          </p:nvPr>
        </p:nvSpPr>
        <p:spPr/>
        <p:txBody>
          <a:bodyPr/>
          <a:lstStyle>
            <a:lvl1pPr>
              <a:defRPr sz="1800">
                <a:ea typeface="+mn-ea"/>
              </a:defRPr>
            </a:lvl1pPr>
          </a:lstStyle>
          <a:p>
            <a:fld id="{D97E8BFD-8282-4A45-999D-D05E30B2F8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B991F5-1351-4034-8F5E-52E9858BEC9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FA87B6-2468-4371-BF1F-45C22EDB0C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A1DAD86-2F27-47EE-8E93-6EC2D1E897D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62EAA9-AF01-4DF1-ACA8-725F01F052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F505B8-B08D-42D6-B3EB-36795A19DE5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F6FC4-DD81-41DF-B368-E68E227DA39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D50789-3593-4201-89BE-C93AFF22F4F3}" type="slidenum">
              <a:rPr lang="en-US"/>
              <a:pPr/>
              <a:t>‹#›</a:t>
            </a:fld>
            <a:endParaRPr lang="en-US"/>
          </a:p>
        </p:txBody>
      </p:sp>
      <p:pic>
        <p:nvPicPr>
          <p:cNvPr id="1031" name="Picture 7" descr="IMG_0677"/>
          <p:cNvPicPr>
            <a:picLocks noChangeAspect="1" noChangeArrowheads="1"/>
          </p:cNvPicPr>
          <p:nvPr userDrawn="1"/>
        </p:nvPicPr>
        <p:blipFill>
          <a:blip r:embed="rId15" cstate="print"/>
          <a:srcRect/>
          <a:stretch>
            <a:fillRect/>
          </a:stretch>
        </p:blipFill>
        <p:spPr bwMode="auto">
          <a:xfrm>
            <a:off x="7543800" y="152400"/>
            <a:ext cx="1371600" cy="10287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6" descr="powerpoint page"/>
          <p:cNvPicPr>
            <a:picLocks noChangeAspect="1" noChangeArrowheads="1"/>
          </p:cNvPicPr>
          <p:nvPr/>
        </p:nvPicPr>
        <p:blipFill>
          <a:blip r:embed="rId13" cstate="print"/>
          <a:srcRect/>
          <a:stretch>
            <a:fillRect/>
          </a:stretch>
        </p:blipFill>
        <p:spPr bwMode="auto">
          <a:xfrm>
            <a:off x="-117475" y="-98425"/>
            <a:ext cx="9390063" cy="7345363"/>
          </a:xfrm>
          <a:prstGeom prst="rect">
            <a:avLst/>
          </a:prstGeom>
          <a:noFill/>
          <a:ln w="9525">
            <a:noFill/>
            <a:miter lim="800000"/>
            <a:headEnd/>
            <a:tailEnd/>
          </a:ln>
        </p:spPr>
      </p:pic>
      <p:sp>
        <p:nvSpPr>
          <p:cNvPr id="5123" name="Rectangle 3"/>
          <p:cNvSpPr>
            <a:spLocks noGrp="1" noChangeArrowheads="1"/>
          </p:cNvSpPr>
          <p:nvPr>
            <p:ph type="title"/>
          </p:nvPr>
        </p:nvSpPr>
        <p:spPr bwMode="auto">
          <a:xfrm>
            <a:off x="457200" y="1447800"/>
            <a:ext cx="7315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57200" y="3014663"/>
            <a:ext cx="7315200" cy="3157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5" name="Picture 5" descr="printiomofthena"/>
          <p:cNvPicPr>
            <a:picLocks noChangeAspect="1" noChangeArrowheads="1"/>
          </p:cNvPicPr>
          <p:nvPr/>
        </p:nvPicPr>
        <p:blipFill>
          <a:blip r:embed="rId14" cstate="print"/>
          <a:srcRect/>
          <a:stretch>
            <a:fillRect/>
          </a:stretch>
        </p:blipFill>
        <p:spPr bwMode="auto">
          <a:xfrm>
            <a:off x="533400" y="6400800"/>
            <a:ext cx="2017713" cy="309563"/>
          </a:xfrm>
          <a:prstGeom prst="rect">
            <a:avLst/>
          </a:prstGeom>
          <a:noFill/>
          <a:ln w="9525">
            <a:noFill/>
            <a:miter lim="800000"/>
            <a:headEnd/>
            <a:tailEnd/>
          </a:ln>
        </p:spPr>
      </p:pic>
      <p:sp>
        <p:nvSpPr>
          <p:cNvPr id="421895" name="Text Box 7"/>
          <p:cNvSpPr txBox="1">
            <a:spLocks noChangeArrowheads="1"/>
          </p:cNvSpPr>
          <p:nvPr/>
        </p:nvSpPr>
        <p:spPr bwMode="auto">
          <a:xfrm>
            <a:off x="6488113" y="6429375"/>
            <a:ext cx="1131887" cy="304800"/>
          </a:xfrm>
          <a:prstGeom prst="rect">
            <a:avLst/>
          </a:prstGeom>
          <a:noFill/>
          <a:ln w="9525">
            <a:noFill/>
            <a:miter lim="800000"/>
            <a:headEnd/>
            <a:tailEnd/>
          </a:ln>
          <a:effectLst/>
        </p:spPr>
        <p:txBody>
          <a:bodyPr>
            <a:spAutoFit/>
          </a:bodyPr>
          <a:lstStyle/>
          <a:p>
            <a:pPr algn="r">
              <a:spcBef>
                <a:spcPct val="50000"/>
              </a:spcBef>
              <a:defRPr/>
            </a:pPr>
            <a:fld id="{777336CE-E2B8-4BD0-B50F-2C9170FCA419}" type="slidenum">
              <a:rPr lang="en-US" sz="1400" i="1">
                <a:solidFill>
                  <a:srgbClr val="336600"/>
                </a:solidFill>
                <a:ea typeface="ＭＳ Ｐゴシック" pitchFamily="1" charset="-128"/>
              </a:rPr>
              <a:pPr algn="r">
                <a:spcBef>
                  <a:spcPct val="50000"/>
                </a:spcBef>
                <a:defRPr/>
              </a:pPr>
              <a:t>‹#›</a:t>
            </a:fld>
            <a:endParaRPr lang="en-US" sz="1400" i="1" dirty="0">
              <a:solidFill>
                <a:srgbClr val="336600"/>
              </a:solidFill>
              <a:ea typeface="ＭＳ Ｐゴシック" pitchFamily="1" charset="-128"/>
            </a:endParaRPr>
          </a:p>
        </p:txBody>
      </p:sp>
      <p:pic>
        <p:nvPicPr>
          <p:cNvPr id="7" name="Picture 7" descr="IMG_0677"/>
          <p:cNvPicPr>
            <a:picLocks noChangeAspect="1" noChangeArrowheads="1"/>
          </p:cNvPicPr>
          <p:nvPr userDrawn="1"/>
        </p:nvPicPr>
        <p:blipFill>
          <a:blip r:embed="rId15" cstate="print"/>
          <a:srcRect/>
          <a:stretch>
            <a:fillRect/>
          </a:stretch>
        </p:blipFill>
        <p:spPr bwMode="auto">
          <a:xfrm>
            <a:off x="7543800" y="152400"/>
            <a:ext cx="1371600" cy="1028700"/>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6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pitchFamily="1" charset="-128"/>
              </a:defRPr>
            </a:lvl1pPr>
          </a:lstStyle>
          <a:p>
            <a:endParaRPr lang="en-US"/>
          </a:p>
        </p:txBody>
      </p:sp>
      <p:sp>
        <p:nvSpPr>
          <p:cNvPr id="416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pitchFamily="1" charset="-128"/>
              </a:defRPr>
            </a:lvl1pPr>
          </a:lstStyle>
          <a:p>
            <a:endParaRPr lang="en-US"/>
          </a:p>
        </p:txBody>
      </p:sp>
      <p:sp>
        <p:nvSpPr>
          <p:cNvPr id="416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ＭＳ Ｐゴシック" pitchFamily="1" charset="-128"/>
              </a:defRPr>
            </a:lvl1pPr>
          </a:lstStyle>
          <a:p>
            <a:fld id="{03D50789-3593-4201-89BE-C93AFF22F4F3}" type="slidenum">
              <a:rPr lang="en-US" smtClean="0"/>
              <a:pPr/>
              <a:t>‹#›</a:t>
            </a:fld>
            <a:endParaRPr lang="en-US"/>
          </a:p>
        </p:txBody>
      </p:sp>
      <p:pic>
        <p:nvPicPr>
          <p:cNvPr id="7" name="Picture 7" descr="IMG_0677"/>
          <p:cNvPicPr>
            <a:picLocks noChangeAspect="1" noChangeArrowheads="1"/>
          </p:cNvPicPr>
          <p:nvPr userDrawn="1"/>
        </p:nvPicPr>
        <p:blipFill>
          <a:blip r:embed="rId13" cstate="print"/>
          <a:srcRect/>
          <a:stretch>
            <a:fillRect/>
          </a:stretch>
        </p:blipFill>
        <p:spPr bwMode="auto">
          <a:xfrm>
            <a:off x="7543800" y="152400"/>
            <a:ext cx="1371600" cy="1028700"/>
          </a:xfrm>
          <a:prstGeom prst="rect">
            <a:avLst/>
          </a:prstGeom>
          <a:noFill/>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gif"/><Relationship Id="rId5" Type="http://schemas.openxmlformats.org/officeDocument/2006/relationships/hyperlink" Target="http://www.eldercareworkforce.org/" TargetMode="Externa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hemeOverride" Target="../theme/themeOverride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mailto:Christopher.Langston@jhartfound.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G_067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17411" name="Rectangle 3"/>
          <p:cNvSpPr>
            <a:spLocks noGrp="1" noChangeArrowheads="1"/>
          </p:cNvSpPr>
          <p:nvPr>
            <p:ph type="subTitle" idx="1"/>
          </p:nvPr>
        </p:nvSpPr>
        <p:spPr>
          <a:xfrm>
            <a:off x="1143000" y="3733800"/>
            <a:ext cx="6400800" cy="1752600"/>
          </a:xfrm>
        </p:spPr>
        <p:txBody>
          <a:bodyPr/>
          <a:lstStyle/>
          <a:p>
            <a:r>
              <a:rPr lang="en-US"/>
              <a:t> </a:t>
            </a:r>
          </a:p>
        </p:txBody>
      </p:sp>
      <p:sp>
        <p:nvSpPr>
          <p:cNvPr id="17413" name="WordArt 5"/>
          <p:cNvSpPr>
            <a:spLocks noChangeArrowheads="1" noChangeShapeType="1" noTextEdit="1"/>
          </p:cNvSpPr>
          <p:nvPr/>
        </p:nvSpPr>
        <p:spPr bwMode="auto">
          <a:xfrm>
            <a:off x="1828800" y="1524000"/>
            <a:ext cx="5699125" cy="1943100"/>
          </a:xfrm>
          <a:prstGeom prst="rect">
            <a:avLst/>
          </a:prstGeom>
        </p:spPr>
        <p:txBody>
          <a:bodyPr spcFirstLastPara="1" wrap="none" fromWordArt="1">
            <a:prstTxWarp prst="textArchUp">
              <a:avLst>
                <a:gd name="adj" fmla="val 10937300"/>
              </a:avLst>
            </a:prstTxWarp>
          </a:bodyPr>
          <a:lstStyle/>
          <a:p>
            <a:pPr algn="ctr"/>
            <a:r>
              <a:rPr lang="en-US" sz="3600" kern="10">
                <a:ln w="9525">
                  <a:solidFill>
                    <a:srgbClr val="000000"/>
                  </a:solidFill>
                  <a:round/>
                  <a:headEnd/>
                  <a:tailEnd/>
                </a:ln>
                <a:solidFill>
                  <a:srgbClr val="000000"/>
                </a:solidFill>
                <a:latin typeface="Arial Black"/>
              </a:rPr>
              <a:t>The Health Care Workforce</a:t>
            </a:r>
          </a:p>
          <a:p>
            <a:pPr algn="ctr"/>
            <a:r>
              <a:rPr lang="en-US" sz="3600" kern="10">
                <a:ln w="9525">
                  <a:solidFill>
                    <a:srgbClr val="000000"/>
                  </a:solidFill>
                  <a:round/>
                  <a:headEnd/>
                  <a:tailEnd/>
                </a:ln>
                <a:solidFill>
                  <a:srgbClr val="000000"/>
                </a:solidFill>
                <a:latin typeface="Arial Black"/>
              </a:rPr>
              <a:t> for an Aging America:</a:t>
            </a:r>
          </a:p>
          <a:p>
            <a:pPr algn="ctr"/>
            <a:r>
              <a:rPr lang="en-US" sz="3600" kern="10">
                <a:ln w="9525">
                  <a:solidFill>
                    <a:srgbClr val="000000"/>
                  </a:solidFill>
                  <a:round/>
                  <a:headEnd/>
                  <a:tailEnd/>
                </a:ln>
                <a:solidFill>
                  <a:srgbClr val="000000"/>
                </a:solidFill>
                <a:latin typeface="Arial Black"/>
              </a:rPr>
              <a:t>Moving to 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368800" y="101600"/>
          <a:ext cx="4484688" cy="6618288"/>
        </p:xfrm>
        <a:graphic>
          <a:graphicData uri="http://schemas.openxmlformats.org/presentationml/2006/ole">
            <p:oleObj spid="_x0000_s81922" name="Acrobat Document" r:id="rId4" imgW="4232160" imgH="6229440" progId="AcroExch.Document.7">
              <p:embed/>
            </p:oleObj>
          </a:graphicData>
        </a:graphic>
      </p:graphicFrame>
      <p:sp>
        <p:nvSpPr>
          <p:cNvPr id="1027" name="TextBox 4"/>
          <p:cNvSpPr txBox="1">
            <a:spLocks noChangeArrowheads="1"/>
          </p:cNvSpPr>
          <p:nvPr/>
        </p:nvSpPr>
        <p:spPr bwMode="auto">
          <a:xfrm>
            <a:off x="0" y="1611313"/>
            <a:ext cx="4310063" cy="3786187"/>
          </a:xfrm>
          <a:prstGeom prst="rect">
            <a:avLst/>
          </a:prstGeom>
          <a:noFill/>
          <a:ln w="9525">
            <a:noFill/>
            <a:miter lim="800000"/>
            <a:headEnd/>
            <a:tailEnd/>
          </a:ln>
        </p:spPr>
        <p:txBody>
          <a:bodyPr>
            <a:spAutoFit/>
          </a:bodyPr>
          <a:lstStyle/>
          <a:p>
            <a:pPr algn="ctr"/>
            <a:r>
              <a:rPr lang="en-US" sz="2400" b="1">
                <a:solidFill>
                  <a:srgbClr val="000000"/>
                </a:solidFill>
                <a:ea typeface="ＭＳ Ｐゴシック" pitchFamily="1" charset="-128"/>
              </a:rPr>
              <a:t>Funded by:</a:t>
            </a:r>
          </a:p>
          <a:p>
            <a:pPr algn="ctr"/>
            <a:endParaRPr lang="en-US" sz="2400" b="1">
              <a:solidFill>
                <a:srgbClr val="000000"/>
              </a:solidFill>
              <a:ea typeface="ＭＳ Ｐゴシック" pitchFamily="1" charset="-128"/>
            </a:endParaRPr>
          </a:p>
          <a:p>
            <a:pPr algn="ctr"/>
            <a:r>
              <a:rPr lang="en-US" sz="2400" b="1">
                <a:solidFill>
                  <a:srgbClr val="000000"/>
                </a:solidFill>
                <a:ea typeface="ＭＳ Ｐゴシック" pitchFamily="1" charset="-128"/>
              </a:rPr>
              <a:t>The Members</a:t>
            </a:r>
          </a:p>
          <a:p>
            <a:pPr algn="ctr"/>
            <a:r>
              <a:rPr lang="en-US" sz="2400" b="1">
                <a:solidFill>
                  <a:srgbClr val="000000"/>
                </a:solidFill>
                <a:ea typeface="ＭＳ Ｐゴシック" pitchFamily="1" charset="-128"/>
              </a:rPr>
              <a:t> </a:t>
            </a:r>
          </a:p>
          <a:p>
            <a:pPr algn="ctr"/>
            <a:r>
              <a:rPr lang="en-US" sz="2400" b="1">
                <a:solidFill>
                  <a:srgbClr val="000000"/>
                </a:solidFill>
                <a:ea typeface="ＭＳ Ｐゴシック" pitchFamily="1" charset="-128"/>
              </a:rPr>
              <a:t>The John A. Hartford Foundation </a:t>
            </a:r>
          </a:p>
          <a:p>
            <a:pPr algn="ctr"/>
            <a:endParaRPr lang="en-US" sz="2400" b="1">
              <a:solidFill>
                <a:srgbClr val="000000"/>
              </a:solidFill>
              <a:ea typeface="ＭＳ Ｐゴシック" pitchFamily="1" charset="-128"/>
            </a:endParaRPr>
          </a:p>
          <a:p>
            <a:pPr algn="ctr"/>
            <a:r>
              <a:rPr lang="en-US" sz="2400" b="1">
                <a:solidFill>
                  <a:srgbClr val="000000"/>
                </a:solidFill>
                <a:ea typeface="ＭＳ Ｐゴシック" pitchFamily="1" charset="-128"/>
              </a:rPr>
              <a:t>and</a:t>
            </a:r>
          </a:p>
          <a:p>
            <a:pPr algn="ctr"/>
            <a:endParaRPr lang="en-US" sz="2400" b="1">
              <a:solidFill>
                <a:srgbClr val="000000"/>
              </a:solidFill>
              <a:ea typeface="ＭＳ Ｐゴシック" pitchFamily="1" charset="-128"/>
            </a:endParaRPr>
          </a:p>
          <a:p>
            <a:pPr algn="ctr"/>
            <a:r>
              <a:rPr lang="en-US" sz="2400" b="1">
                <a:solidFill>
                  <a:srgbClr val="000000"/>
                </a:solidFill>
                <a:ea typeface="ＭＳ Ｐゴシック" pitchFamily="1" charset="-128"/>
              </a:rPr>
              <a:t>The Atlantic Philanthropies</a:t>
            </a:r>
          </a:p>
        </p:txBody>
      </p:sp>
      <p:pic>
        <p:nvPicPr>
          <p:cNvPr id="81924" name="Picture 4" descr="http://www.eldercareworkforce.org/img/layout/logo.gif">
            <a:hlinkClick r:id="rId5"/>
          </p:cNvPr>
          <p:cNvPicPr>
            <a:picLocks noChangeAspect="1" noChangeArrowheads="1"/>
          </p:cNvPicPr>
          <p:nvPr/>
        </p:nvPicPr>
        <p:blipFill>
          <a:blip r:embed="rId6" cstate="print"/>
          <a:srcRect/>
          <a:stretch>
            <a:fillRect/>
          </a:stretch>
        </p:blipFill>
        <p:spPr bwMode="auto">
          <a:xfrm>
            <a:off x="228600" y="228600"/>
            <a:ext cx="3972826" cy="12096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304800"/>
            <a:ext cx="8229600" cy="1143000"/>
          </a:xfrm>
        </p:spPr>
        <p:txBody>
          <a:bodyPr/>
          <a:lstStyle/>
          <a:p>
            <a:r>
              <a:rPr lang="en-US"/>
              <a:t>Process of Change</a:t>
            </a:r>
          </a:p>
        </p:txBody>
      </p:sp>
      <p:sp>
        <p:nvSpPr>
          <p:cNvPr id="75779" name="Rectangle 3"/>
          <p:cNvSpPr>
            <a:spLocks noGrp="1" noChangeArrowheads="1"/>
          </p:cNvSpPr>
          <p:nvPr>
            <p:ph type="body" idx="1"/>
          </p:nvPr>
        </p:nvSpPr>
        <p:spPr/>
        <p:txBody>
          <a:bodyPr/>
          <a:lstStyle/>
          <a:p>
            <a:pPr>
              <a:lnSpc>
                <a:spcPct val="90000"/>
              </a:lnSpc>
              <a:buFontTx/>
              <a:buNone/>
            </a:pPr>
            <a:r>
              <a:rPr lang="en-US" b="1" dirty="0"/>
              <a:t>Public Policy?</a:t>
            </a:r>
            <a:r>
              <a:rPr lang="en-US" dirty="0"/>
              <a:t>		</a:t>
            </a:r>
            <a:r>
              <a:rPr lang="en-US" dirty="0" smtClean="0"/>
              <a:t>      </a:t>
            </a:r>
            <a:r>
              <a:rPr lang="en-US" dirty="0"/>
              <a:t>Private Policy?</a:t>
            </a:r>
          </a:p>
          <a:p>
            <a:pPr algn="ctr">
              <a:lnSpc>
                <a:spcPct val="90000"/>
              </a:lnSpc>
            </a:pPr>
            <a:r>
              <a:rPr lang="en-US" dirty="0"/>
              <a:t>Awareness</a:t>
            </a:r>
          </a:p>
          <a:p>
            <a:pPr algn="ctr">
              <a:lnSpc>
                <a:spcPct val="90000"/>
              </a:lnSpc>
            </a:pPr>
            <a:r>
              <a:rPr lang="en-US" dirty="0"/>
              <a:t>Discussion</a:t>
            </a:r>
          </a:p>
          <a:p>
            <a:pPr algn="ctr">
              <a:lnSpc>
                <a:spcPct val="90000"/>
              </a:lnSpc>
            </a:pPr>
            <a:r>
              <a:rPr lang="en-US" dirty="0"/>
              <a:t>Consensus</a:t>
            </a:r>
          </a:p>
          <a:p>
            <a:pPr algn="ctr">
              <a:lnSpc>
                <a:spcPct val="90000"/>
              </a:lnSpc>
            </a:pPr>
            <a:r>
              <a:rPr lang="en-US" dirty="0"/>
              <a:t>Action</a:t>
            </a:r>
          </a:p>
          <a:p>
            <a:pPr algn="ctr">
              <a:lnSpc>
                <a:spcPct val="90000"/>
              </a:lnSpc>
            </a:pPr>
            <a:r>
              <a:rPr lang="en-US" dirty="0"/>
              <a:t>Counter Action</a:t>
            </a:r>
          </a:p>
          <a:p>
            <a:pPr algn="ctr">
              <a:lnSpc>
                <a:spcPct val="90000"/>
              </a:lnSpc>
            </a:pPr>
            <a:r>
              <a:rPr lang="en-US" dirty="0"/>
              <a:t>Resolution</a:t>
            </a:r>
          </a:p>
          <a:p>
            <a:pPr algn="ctr">
              <a:lnSpc>
                <a:spcPct val="90000"/>
              </a:lnSpc>
            </a:pPr>
            <a:r>
              <a:rPr lang="en-US" dirty="0"/>
              <a:t>Repeat</a:t>
            </a:r>
          </a:p>
        </p:txBody>
      </p:sp>
      <p:sp>
        <p:nvSpPr>
          <p:cNvPr id="75780" name="AutoShape 4"/>
          <p:cNvSpPr>
            <a:spLocks noChangeArrowheads="1"/>
          </p:cNvSpPr>
          <p:nvPr/>
        </p:nvSpPr>
        <p:spPr bwMode="auto">
          <a:xfrm>
            <a:off x="6858000" y="2590800"/>
            <a:ext cx="762000" cy="2743200"/>
          </a:xfrm>
          <a:prstGeom prst="downArrow">
            <a:avLst>
              <a:gd name="adj1" fmla="val 50000"/>
              <a:gd name="adj2" fmla="val 90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75781" name="AutoShape 5"/>
          <p:cNvSpPr>
            <a:spLocks noChangeArrowheads="1"/>
          </p:cNvSpPr>
          <p:nvPr/>
        </p:nvSpPr>
        <p:spPr bwMode="auto">
          <a:xfrm>
            <a:off x="1143000" y="2590800"/>
            <a:ext cx="762000" cy="2819400"/>
          </a:xfrm>
          <a:prstGeom prst="downArrow">
            <a:avLst>
              <a:gd name="adj1" fmla="val 50000"/>
              <a:gd name="adj2" fmla="val 925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75782" name="Text Box 6"/>
          <p:cNvSpPr txBox="1">
            <a:spLocks noChangeArrowheads="1"/>
          </p:cNvSpPr>
          <p:nvPr/>
        </p:nvSpPr>
        <p:spPr bwMode="auto">
          <a:xfrm>
            <a:off x="304800" y="5638800"/>
            <a:ext cx="2667000" cy="1066800"/>
          </a:xfrm>
          <a:prstGeom prst="rect">
            <a:avLst/>
          </a:prstGeom>
          <a:noFill/>
          <a:ln w="9525">
            <a:noFill/>
            <a:miter lim="800000"/>
            <a:headEnd/>
            <a:tailEnd/>
          </a:ln>
          <a:effectLst/>
        </p:spPr>
        <p:txBody>
          <a:bodyPr>
            <a:spAutoFit/>
          </a:bodyPr>
          <a:lstStyle/>
          <a:p>
            <a:pPr>
              <a:spcBef>
                <a:spcPct val="50000"/>
              </a:spcBef>
            </a:pPr>
            <a:r>
              <a:rPr lang="en-US" sz="3200"/>
              <a:t>Funding, Regulation</a:t>
            </a:r>
          </a:p>
        </p:txBody>
      </p:sp>
      <p:sp>
        <p:nvSpPr>
          <p:cNvPr id="75783" name="Text Box 7"/>
          <p:cNvSpPr txBox="1">
            <a:spLocks noChangeArrowheads="1"/>
          </p:cNvSpPr>
          <p:nvPr/>
        </p:nvSpPr>
        <p:spPr bwMode="auto">
          <a:xfrm>
            <a:off x="6019800" y="5638800"/>
            <a:ext cx="3352800" cy="1066800"/>
          </a:xfrm>
          <a:prstGeom prst="rect">
            <a:avLst/>
          </a:prstGeom>
          <a:noFill/>
          <a:ln w="9525">
            <a:noFill/>
            <a:miter lim="800000"/>
            <a:headEnd/>
            <a:tailEnd/>
          </a:ln>
          <a:effectLst/>
        </p:spPr>
        <p:txBody>
          <a:bodyPr>
            <a:spAutoFit/>
          </a:bodyPr>
          <a:lstStyle/>
          <a:p>
            <a:pPr>
              <a:spcBef>
                <a:spcPct val="50000"/>
              </a:spcBef>
            </a:pPr>
            <a:r>
              <a:rPr lang="en-US"/>
              <a:t> </a:t>
            </a:r>
            <a:r>
              <a:rPr lang="en-US" sz="3200"/>
              <a:t>Self-Regulation, Competencies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Legislative Vehicles</a:t>
            </a:r>
          </a:p>
        </p:txBody>
      </p:sp>
      <p:sp>
        <p:nvSpPr>
          <p:cNvPr id="76803" name="Rectangle 3"/>
          <p:cNvSpPr>
            <a:spLocks noGrp="1" noChangeArrowheads="1"/>
          </p:cNvSpPr>
          <p:nvPr>
            <p:ph type="body" idx="1"/>
          </p:nvPr>
        </p:nvSpPr>
        <p:spPr>
          <a:xfrm>
            <a:off x="457200" y="1600200"/>
            <a:ext cx="8229600" cy="4876800"/>
          </a:xfrm>
        </p:spPr>
        <p:txBody>
          <a:bodyPr/>
          <a:lstStyle/>
          <a:p>
            <a:r>
              <a:rPr lang="en-US" sz="2400" dirty="0"/>
              <a:t>Caring for an Aging America Act of 2008– S2708 (Boxer-Collins) </a:t>
            </a:r>
          </a:p>
          <a:p>
            <a:pPr lvl="1"/>
            <a:r>
              <a:rPr lang="en-US" sz="2000" dirty="0"/>
              <a:t>Loan forgiveness and incentives for specialists in MD, RN, SW, Psych, CNAs</a:t>
            </a:r>
          </a:p>
          <a:p>
            <a:r>
              <a:rPr lang="en-US" sz="2400" dirty="0"/>
              <a:t>Geriatric Assessment and Chronic Care Coordination Act of 2007 –S1340/HR2244 (Lincoln)</a:t>
            </a:r>
          </a:p>
          <a:p>
            <a:r>
              <a:rPr lang="en-US" sz="2400" dirty="0"/>
              <a:t>Geriatricians Loan Forgiveness Act of 2007-HR2502 (</a:t>
            </a:r>
            <a:r>
              <a:rPr lang="en-US" sz="2400" dirty="0" err="1"/>
              <a:t>Delauro</a:t>
            </a:r>
            <a:r>
              <a:rPr lang="en-US" sz="2400" dirty="0"/>
              <a:t>)</a:t>
            </a:r>
          </a:p>
          <a:p>
            <a:r>
              <a:rPr lang="en-US" sz="2400" dirty="0"/>
              <a:t>Positive Aging Act of 2007 S982/HR1669</a:t>
            </a:r>
          </a:p>
          <a:p>
            <a:pPr>
              <a:lnSpc>
                <a:spcPct val="90000"/>
              </a:lnSpc>
            </a:pPr>
            <a:endParaRPr lang="en-US" sz="2400" dirty="0"/>
          </a:p>
          <a:p>
            <a:pPr algn="ctr">
              <a:lnSpc>
                <a:spcPct val="90000"/>
              </a:lnSpc>
              <a:buFontTx/>
              <a:buNone/>
            </a:pPr>
            <a:r>
              <a:rPr lang="en-US" sz="2400" b="1" i="1" dirty="0">
                <a:solidFill>
                  <a:srgbClr val="000099"/>
                </a:solidFill>
              </a:rPr>
              <a:t>None </a:t>
            </a:r>
            <a:r>
              <a:rPr lang="en-US" sz="2400" b="1" i="1" dirty="0" smtClean="0">
                <a:solidFill>
                  <a:srgbClr val="000099"/>
                </a:solidFill>
              </a:rPr>
              <a:t>had </a:t>
            </a:r>
            <a:r>
              <a:rPr lang="en-US" sz="2400" b="1" i="1" dirty="0">
                <a:solidFill>
                  <a:srgbClr val="000099"/>
                </a:solidFill>
              </a:rPr>
              <a:t>any chance of </a:t>
            </a:r>
          </a:p>
          <a:p>
            <a:pPr algn="ctr">
              <a:lnSpc>
                <a:spcPct val="90000"/>
              </a:lnSpc>
              <a:buFontTx/>
              <a:buNone/>
            </a:pPr>
            <a:r>
              <a:rPr lang="en-US" sz="2400" b="1" i="1" dirty="0">
                <a:solidFill>
                  <a:srgbClr val="000099"/>
                </a:solidFill>
              </a:rPr>
              <a:t>passage in 110</a:t>
            </a:r>
            <a:r>
              <a:rPr lang="en-US" sz="2400" b="1" i="1" baseline="30000" dirty="0">
                <a:solidFill>
                  <a:srgbClr val="000099"/>
                </a:solidFill>
              </a:rPr>
              <a:t>th</a:t>
            </a:r>
            <a:r>
              <a:rPr lang="en-US" sz="2400" b="1" i="1" dirty="0">
                <a:solidFill>
                  <a:srgbClr val="000099"/>
                </a:solidFill>
              </a:rPr>
              <a:t> Congress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Legislation as Marker</a:t>
            </a:r>
          </a:p>
        </p:txBody>
      </p:sp>
      <p:sp>
        <p:nvSpPr>
          <p:cNvPr id="77827" name="Rectangle 3"/>
          <p:cNvSpPr>
            <a:spLocks noGrp="1" noChangeArrowheads="1"/>
          </p:cNvSpPr>
          <p:nvPr>
            <p:ph type="body" idx="1"/>
          </p:nvPr>
        </p:nvSpPr>
        <p:spPr/>
        <p:txBody>
          <a:bodyPr/>
          <a:lstStyle/>
          <a:p>
            <a:pPr>
              <a:buFontTx/>
              <a:buNone/>
            </a:pPr>
            <a:r>
              <a:rPr lang="en-US" dirty="0"/>
              <a:t>Senator Kohl, Chair, Special Aging </a:t>
            </a:r>
            <a:r>
              <a:rPr lang="en-US" dirty="0" smtClean="0"/>
              <a:t>Committee – S. 3730</a:t>
            </a:r>
          </a:p>
          <a:p>
            <a:pPr>
              <a:buFontTx/>
              <a:buNone/>
            </a:pPr>
            <a:endParaRPr lang="en-US" sz="1600" dirty="0" smtClean="0"/>
          </a:p>
          <a:p>
            <a:pPr>
              <a:buFontTx/>
              <a:buNone/>
            </a:pPr>
            <a:r>
              <a:rPr lang="en-US" dirty="0" smtClean="0"/>
              <a:t>   	All aspects of</a:t>
            </a:r>
          </a:p>
          <a:p>
            <a:pPr>
              <a:buFontTx/>
              <a:buNone/>
            </a:pPr>
            <a:r>
              <a:rPr lang="en-US" dirty="0" smtClean="0"/>
              <a:t>   IOM </a:t>
            </a:r>
            <a:r>
              <a:rPr lang="en-US" dirty="0"/>
              <a:t>report, barring loan </a:t>
            </a:r>
            <a:endParaRPr lang="en-US" dirty="0" smtClean="0"/>
          </a:p>
          <a:p>
            <a:pPr>
              <a:buFontTx/>
              <a:buNone/>
            </a:pPr>
            <a:r>
              <a:rPr lang="en-US" dirty="0" smtClean="0"/>
              <a:t>   forgiveness</a:t>
            </a:r>
            <a:endParaRPr lang="en-US" dirty="0"/>
          </a:p>
          <a:p>
            <a:pPr>
              <a:buFontTx/>
              <a:buNone/>
            </a:pPr>
            <a:endParaRPr lang="en-US" dirty="0"/>
          </a:p>
        </p:txBody>
      </p:sp>
      <p:sp>
        <p:nvSpPr>
          <p:cNvPr id="77828" name="Rectangle 4"/>
          <p:cNvSpPr>
            <a:spLocks noChangeArrowheads="1"/>
          </p:cNvSpPr>
          <p:nvPr/>
        </p:nvSpPr>
        <p:spPr bwMode="auto">
          <a:xfrm>
            <a:off x="1295400" y="4724400"/>
            <a:ext cx="6400800" cy="1920875"/>
          </a:xfrm>
          <a:prstGeom prst="rect">
            <a:avLst/>
          </a:prstGeom>
          <a:noFill/>
          <a:ln w="9525">
            <a:noFill/>
            <a:miter lim="800000"/>
            <a:headEnd/>
            <a:tailEnd/>
          </a:ln>
          <a:effectLst/>
        </p:spPr>
        <p:txBody>
          <a:bodyPr>
            <a:spAutoFit/>
          </a:bodyPr>
          <a:lstStyle/>
          <a:p>
            <a:pPr algn="ctr"/>
            <a:r>
              <a:rPr lang="en-US" sz="4000" b="1" i="1" dirty="0">
                <a:solidFill>
                  <a:srgbClr val="000099"/>
                </a:solidFill>
              </a:rPr>
              <a:t>Still no chance of </a:t>
            </a:r>
          </a:p>
          <a:p>
            <a:pPr algn="ctr"/>
            <a:r>
              <a:rPr lang="en-US" sz="4000" b="1" i="1" dirty="0">
                <a:solidFill>
                  <a:srgbClr val="000099"/>
                </a:solidFill>
              </a:rPr>
              <a:t>passage in 110th Congress</a:t>
            </a:r>
          </a:p>
        </p:txBody>
      </p:sp>
      <p:pic>
        <p:nvPicPr>
          <p:cNvPr id="138242" name="Picture 2"/>
          <p:cNvPicPr>
            <a:picLocks noChangeAspect="1" noChangeArrowheads="1"/>
          </p:cNvPicPr>
          <p:nvPr/>
        </p:nvPicPr>
        <p:blipFill>
          <a:blip r:embed="rId2" cstate="print"/>
          <a:srcRect/>
          <a:stretch>
            <a:fillRect/>
          </a:stretch>
        </p:blipFill>
        <p:spPr bwMode="auto">
          <a:xfrm>
            <a:off x="5486400" y="2133600"/>
            <a:ext cx="3241842"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931843" name="Picture 3" descr="Obama and Biden at Denver Museum of Nature and Science"/>
          <p:cNvPicPr>
            <a:picLocks noChangeAspect="1" noChangeArrowheads="1"/>
          </p:cNvPicPr>
          <p:nvPr/>
        </p:nvPicPr>
        <p:blipFill>
          <a:blip r:embed="rId4" cstate="print"/>
          <a:srcRect/>
          <a:stretch>
            <a:fillRect/>
          </a:stretch>
        </p:blipFill>
        <p:spPr bwMode="auto">
          <a:xfrm>
            <a:off x="4876800" y="2362200"/>
            <a:ext cx="3594100" cy="2554288"/>
          </a:xfrm>
          <a:prstGeom prst="rect">
            <a:avLst/>
          </a:prstGeom>
          <a:noFill/>
          <a:effectLst>
            <a:outerShdw blurRad="63500" dist="71842" dir="2700000" algn="ctr" rotWithShape="0">
              <a:schemeClr val="tx2">
                <a:alpha val="50000"/>
              </a:schemeClr>
            </a:outerShdw>
          </a:effectLst>
        </p:spPr>
      </p:pic>
      <p:sp>
        <p:nvSpPr>
          <p:cNvPr id="63491" name="TextBox 5"/>
          <p:cNvSpPr txBox="1">
            <a:spLocks noChangeArrowheads="1"/>
          </p:cNvSpPr>
          <p:nvPr/>
        </p:nvSpPr>
        <p:spPr bwMode="auto">
          <a:xfrm>
            <a:off x="685800" y="1371600"/>
            <a:ext cx="3657600" cy="5140325"/>
          </a:xfrm>
          <a:prstGeom prst="rect">
            <a:avLst/>
          </a:prstGeom>
          <a:solidFill>
            <a:schemeClr val="bg1"/>
          </a:solidFill>
          <a:ln w="9525">
            <a:noFill/>
            <a:miter lim="800000"/>
            <a:headEnd/>
            <a:tailEnd/>
          </a:ln>
        </p:spPr>
        <p:txBody>
          <a:bodyPr>
            <a:spAutoFit/>
          </a:bodyPr>
          <a:lstStyle/>
          <a:p>
            <a:r>
              <a:rPr lang="en-US" sz="1400" i="1">
                <a:solidFill>
                  <a:srgbClr val="000000"/>
                </a:solidFill>
                <a:ea typeface="ＭＳ Ｐゴシック" pitchFamily="1" charset="-128"/>
              </a:rPr>
              <a:t>H. R. 3590</a:t>
            </a:r>
          </a:p>
          <a:p>
            <a:r>
              <a:rPr lang="en-US" sz="1400" i="1">
                <a:solidFill>
                  <a:srgbClr val="000000"/>
                </a:solidFill>
                <a:ea typeface="ＭＳ Ｐゴシック" pitchFamily="1" charset="-128"/>
              </a:rPr>
              <a:t>  </a:t>
            </a:r>
          </a:p>
          <a:p>
            <a:r>
              <a:rPr lang="en-US" sz="1600" i="1">
                <a:solidFill>
                  <a:srgbClr val="000000"/>
                </a:solidFill>
                <a:latin typeface="Script MT Bold" pitchFamily="66" charset="0"/>
                <a:ea typeface="ＭＳ Ｐゴシック" pitchFamily="1" charset="-128"/>
              </a:rPr>
              <a:t>        One Hundred Eleventh Congress</a:t>
            </a:r>
          </a:p>
          <a:p>
            <a:r>
              <a:rPr lang="en-US" sz="1600" i="1">
                <a:solidFill>
                  <a:srgbClr val="000000"/>
                </a:solidFill>
                <a:latin typeface="Script MT Bold" pitchFamily="66" charset="0"/>
                <a:ea typeface="ＭＳ Ｐゴシック" pitchFamily="1" charset="-128"/>
              </a:rPr>
              <a:t>                          of the</a:t>
            </a:r>
          </a:p>
          <a:p>
            <a:r>
              <a:rPr lang="en-US" sz="1600" i="1">
                <a:solidFill>
                  <a:srgbClr val="000000"/>
                </a:solidFill>
                <a:latin typeface="Script MT Bold" pitchFamily="66" charset="0"/>
                <a:ea typeface="ＭＳ Ｐゴシック" pitchFamily="1" charset="-128"/>
              </a:rPr>
              <a:t>           United States of America</a:t>
            </a:r>
          </a:p>
          <a:p>
            <a:endParaRPr lang="en-US" sz="1400" b="1" i="1">
              <a:solidFill>
                <a:srgbClr val="000000"/>
              </a:solidFill>
              <a:ea typeface="ＭＳ Ｐゴシック" pitchFamily="1" charset="-128"/>
            </a:endParaRPr>
          </a:p>
          <a:p>
            <a:r>
              <a:rPr lang="en-US" sz="1400" b="1" i="1">
                <a:solidFill>
                  <a:srgbClr val="000000"/>
                </a:solidFill>
                <a:ea typeface="ＭＳ Ｐゴシック" pitchFamily="1" charset="-128"/>
              </a:rPr>
              <a:t>          AT THE SECOND SESSION</a:t>
            </a:r>
          </a:p>
          <a:p>
            <a:r>
              <a:rPr lang="en-US" sz="1400" b="1" i="1">
                <a:solidFill>
                  <a:srgbClr val="000000"/>
                </a:solidFill>
                <a:ea typeface="ＭＳ Ｐゴシック" pitchFamily="1" charset="-128"/>
              </a:rPr>
              <a:t>Begun and held at the City of Washington on Tuesday, the fifth day of January, two thousand and ten</a:t>
            </a:r>
          </a:p>
          <a:p>
            <a:endParaRPr lang="en-US" sz="1400" b="1" i="1">
              <a:solidFill>
                <a:srgbClr val="000000"/>
              </a:solidFill>
              <a:ea typeface="ＭＳ Ｐゴシック" pitchFamily="1" charset="-128"/>
            </a:endParaRPr>
          </a:p>
          <a:p>
            <a:r>
              <a:rPr lang="en-US" sz="1400" i="1">
                <a:solidFill>
                  <a:srgbClr val="000000"/>
                </a:solidFill>
                <a:ea typeface="ＭＳ Ｐゴシック" pitchFamily="1" charset="-128"/>
              </a:rPr>
              <a:t>                          </a:t>
            </a:r>
            <a:r>
              <a:rPr lang="en-US" sz="1400" b="1" i="1">
                <a:solidFill>
                  <a:srgbClr val="000000"/>
                </a:solidFill>
                <a:latin typeface="Script MT Bold" pitchFamily="66" charset="0"/>
                <a:ea typeface="ＭＳ Ｐゴシック" pitchFamily="1" charset="-128"/>
              </a:rPr>
              <a:t>An Act</a:t>
            </a:r>
          </a:p>
          <a:p>
            <a:r>
              <a:rPr lang="en-US" sz="1100" i="1">
                <a:solidFill>
                  <a:srgbClr val="000000"/>
                </a:solidFill>
                <a:ea typeface="ＭＳ Ｐゴシック" pitchFamily="1" charset="-128"/>
              </a:rPr>
              <a:t>Entitled The Patient Protection and Affordable Care Act.</a:t>
            </a:r>
          </a:p>
          <a:p>
            <a:endParaRPr lang="en-US" sz="1100" i="1">
              <a:solidFill>
                <a:srgbClr val="000000"/>
              </a:solidFill>
              <a:ea typeface="ＭＳ Ｐゴシック" pitchFamily="1" charset="-128"/>
            </a:endParaRPr>
          </a:p>
          <a:p>
            <a:r>
              <a:rPr lang="en-US" sz="1200" i="1">
                <a:solidFill>
                  <a:srgbClr val="000000"/>
                </a:solidFill>
                <a:ea typeface="ＭＳ Ｐゴシック" pitchFamily="1" charset="-128"/>
              </a:rPr>
              <a:t>Be it enacted by the Senate and House of Representatives of  the United States of America in Congress assembled,</a:t>
            </a:r>
          </a:p>
          <a:p>
            <a:endParaRPr lang="en-US" sz="1200" i="1">
              <a:solidFill>
                <a:srgbClr val="000000"/>
              </a:solidFill>
              <a:ea typeface="ＭＳ Ｐゴシック" pitchFamily="1" charset="-128"/>
            </a:endParaRPr>
          </a:p>
          <a:p>
            <a:r>
              <a:rPr lang="en-US" sz="1400" b="1" i="1">
                <a:solidFill>
                  <a:srgbClr val="000000"/>
                </a:solidFill>
                <a:ea typeface="ＭＳ Ｐゴシック" pitchFamily="1" charset="-128"/>
              </a:rPr>
              <a:t>SECTION 1. SHORT TITLE; TABLE OF CONTENTS.</a:t>
            </a:r>
          </a:p>
          <a:p>
            <a:r>
              <a:rPr lang="en-US" sz="1400" i="1">
                <a:solidFill>
                  <a:srgbClr val="000000"/>
                </a:solidFill>
                <a:ea typeface="ＭＳ Ｐゴシック" pitchFamily="1" charset="-128"/>
              </a:rPr>
              <a:t>(a) SHORT TITLE.—This Act may be cited as the ‘‘Patient Protection and Affordable Care Act’’.</a:t>
            </a:r>
          </a:p>
          <a:p>
            <a:endParaRPr lang="en-US" sz="1400" i="1">
              <a:solidFill>
                <a:srgbClr val="336600"/>
              </a:solidFill>
              <a:ea typeface="ＭＳ Ｐゴシック" pitchFamily="1" charset="-128"/>
            </a:endParaRPr>
          </a:p>
        </p:txBody>
      </p:sp>
      <p:sp>
        <p:nvSpPr>
          <p:cNvPr id="63492" name="TextBox 6"/>
          <p:cNvSpPr txBox="1">
            <a:spLocks noChangeArrowheads="1"/>
          </p:cNvSpPr>
          <p:nvPr/>
        </p:nvSpPr>
        <p:spPr bwMode="auto">
          <a:xfrm>
            <a:off x="-14288" y="0"/>
            <a:ext cx="9124951" cy="1200150"/>
          </a:xfrm>
          <a:prstGeom prst="rect">
            <a:avLst/>
          </a:prstGeom>
          <a:noFill/>
          <a:ln w="9525">
            <a:noFill/>
            <a:miter lim="800000"/>
            <a:headEnd/>
            <a:tailEnd/>
          </a:ln>
        </p:spPr>
        <p:txBody>
          <a:bodyPr>
            <a:spAutoFit/>
          </a:bodyPr>
          <a:lstStyle/>
          <a:p>
            <a:pPr algn="ctr"/>
            <a:r>
              <a:rPr lang="en-US" sz="2400" b="1" i="1">
                <a:solidFill>
                  <a:srgbClr val="336600"/>
                </a:solidFill>
                <a:ea typeface="ＭＳ Ｐゴシック" pitchFamily="1" charset="-128"/>
              </a:rPr>
              <a:t>        </a:t>
            </a:r>
            <a:r>
              <a:rPr lang="en-US" sz="3600" b="1" i="1">
                <a:solidFill>
                  <a:srgbClr val="FFFFFF"/>
                </a:solidFill>
                <a:ea typeface="ＭＳ Ｐゴシック" pitchFamily="1" charset="-128"/>
              </a:rPr>
              <a:t>H.R. 3590  signed into Public Law 111-148 March 23, 2010</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943600"/>
            <a:ext cx="5486400" cy="566738"/>
          </a:xfrm>
        </p:spPr>
        <p:txBody>
          <a:bodyPr>
            <a:normAutofit/>
          </a:bodyPr>
          <a:lstStyle/>
          <a:p>
            <a:r>
              <a:rPr lang="en-US" sz="2800" dirty="0" smtClean="0"/>
              <a:t>It’s not about us or our issues</a:t>
            </a:r>
            <a:endParaRPr lang="en-US" sz="2800" dirty="0"/>
          </a:p>
        </p:txBody>
      </p:sp>
      <p:pic>
        <p:nvPicPr>
          <p:cNvPr id="5" name="Picture Placeholder 4" descr="YouAreHereGalaxy - BIG.jpg"/>
          <p:cNvPicPr>
            <a:picLocks noGrp="1" noChangeAspect="1"/>
          </p:cNvPicPr>
          <p:nvPr>
            <p:ph type="pic" idx="1"/>
          </p:nvPr>
        </p:nvPicPr>
        <p:blipFill>
          <a:blip r:embed="rId2" cstate="print"/>
          <a:srcRect t="51" b="51"/>
          <a:stretch>
            <a:fillRect/>
          </a:stretch>
        </p:blipFill>
        <p:spPr>
          <a:xfrm>
            <a:off x="0" y="0"/>
            <a:ext cx="9144000" cy="5772150"/>
          </a:xfrm>
        </p:spPr>
      </p:pic>
      <p:sp>
        <p:nvSpPr>
          <p:cNvPr id="4" name="Slide Number Placeholder 3"/>
          <p:cNvSpPr>
            <a:spLocks noGrp="1"/>
          </p:cNvSpPr>
          <p:nvPr>
            <p:ph type="sldNum" sz="quarter" idx="12"/>
          </p:nvPr>
        </p:nvSpPr>
        <p:spPr/>
        <p:txBody>
          <a:bodyPr/>
          <a:lstStyle/>
          <a:p>
            <a:fld id="{19EAD0ED-1C44-41C5-B6E2-4D4AC064455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t>PPACA</a:t>
            </a:r>
            <a:endParaRPr lang="en-US" sz="4000" dirty="0"/>
          </a:p>
        </p:txBody>
      </p:sp>
      <p:sp>
        <p:nvSpPr>
          <p:cNvPr id="3" name="Content Placeholder 2"/>
          <p:cNvSpPr>
            <a:spLocks noGrp="1"/>
          </p:cNvSpPr>
          <p:nvPr>
            <p:ph idx="1"/>
          </p:nvPr>
        </p:nvSpPr>
        <p:spPr>
          <a:xfrm>
            <a:off x="457200" y="1143000"/>
            <a:ext cx="8229600" cy="5257800"/>
          </a:xfrm>
        </p:spPr>
        <p:txBody>
          <a:bodyPr/>
          <a:lstStyle/>
          <a:p>
            <a:r>
              <a:rPr lang="en-US" sz="2800" dirty="0" smtClean="0"/>
              <a:t>Title I – Insurance Regulation, Coverage</a:t>
            </a:r>
          </a:p>
          <a:p>
            <a:r>
              <a:rPr lang="en-US" sz="2800" dirty="0" smtClean="0"/>
              <a:t>Title II – Public programs, Coverage (Medicaid)</a:t>
            </a:r>
          </a:p>
          <a:p>
            <a:r>
              <a:rPr lang="en-US" sz="2800" dirty="0" smtClean="0"/>
              <a:t>Title III – Quality</a:t>
            </a:r>
            <a:r>
              <a:rPr lang="en-US" sz="2800" dirty="0" smtClean="0">
                <a:solidFill>
                  <a:srgbClr val="FF0000"/>
                </a:solidFill>
              </a:rPr>
              <a:t>**</a:t>
            </a:r>
          </a:p>
          <a:p>
            <a:r>
              <a:rPr lang="en-US" sz="2800" dirty="0" smtClean="0"/>
              <a:t>Title IV – Prevention</a:t>
            </a:r>
          </a:p>
          <a:p>
            <a:r>
              <a:rPr lang="en-US" sz="2800" dirty="0" smtClean="0"/>
              <a:t>Title V – Workforce</a:t>
            </a:r>
            <a:r>
              <a:rPr lang="en-US" sz="2800" dirty="0" smtClean="0">
                <a:solidFill>
                  <a:srgbClr val="FF0000"/>
                </a:solidFill>
              </a:rPr>
              <a:t>**</a:t>
            </a:r>
          </a:p>
          <a:p>
            <a:r>
              <a:rPr lang="en-US" sz="2800" dirty="0" smtClean="0"/>
              <a:t>Title VI – Reporting, Transparency, Fraud</a:t>
            </a:r>
          </a:p>
          <a:p>
            <a:r>
              <a:rPr lang="en-US" sz="2800" dirty="0" smtClean="0"/>
              <a:t>Title VII – Biologics/Medicines</a:t>
            </a:r>
          </a:p>
          <a:p>
            <a:r>
              <a:rPr lang="en-US" sz="2800" dirty="0" smtClean="0"/>
              <a:t>Title VIII – CLASS ACT (long-term Care Insurance)</a:t>
            </a:r>
          </a:p>
          <a:p>
            <a:r>
              <a:rPr lang="en-US" sz="2800" dirty="0" smtClean="0"/>
              <a:t>Title IX – Taxes and Revenue</a:t>
            </a:r>
          </a:p>
          <a:p>
            <a:r>
              <a:rPr lang="en-US" sz="2800" dirty="0" smtClean="0"/>
              <a:t>Title X – Amendments &amp; Additions</a:t>
            </a:r>
          </a:p>
          <a:p>
            <a:endParaRPr lang="en-US" dirty="0" smtClean="0"/>
          </a:p>
        </p:txBody>
      </p:sp>
      <p:pic>
        <p:nvPicPr>
          <p:cNvPr id="4" name="Picture 3"/>
          <p:cNvPicPr>
            <a:picLocks noChangeArrowheads="1"/>
          </p:cNvPicPr>
          <p:nvPr/>
        </p:nvPicPr>
        <p:blipFill>
          <a:blip r:embed="rId2" cstate="print"/>
          <a:srcRect/>
          <a:stretch>
            <a:fillRect/>
          </a:stretch>
        </p:blipFill>
        <p:spPr bwMode="auto">
          <a:xfrm>
            <a:off x="152400" y="152400"/>
            <a:ext cx="987425" cy="990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19EAD0ED-1C44-41C5-B6E2-4D4AC0644553}" type="slidenum">
              <a:rPr lang="en-US" smtClean="0"/>
              <a:pPr/>
              <a:t>16</a:t>
            </a:fld>
            <a:endParaRPr lang="en-US"/>
          </a:p>
        </p:txBody>
      </p:sp>
      <p:cxnSp>
        <p:nvCxnSpPr>
          <p:cNvPr id="7" name="Straight Connector 6"/>
          <p:cNvCxnSpPr/>
          <p:nvPr/>
        </p:nvCxnSpPr>
        <p:spPr bwMode="auto">
          <a:xfrm>
            <a:off x="838200" y="4953000"/>
            <a:ext cx="6400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762000" y="5410200"/>
            <a:ext cx="2362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Geriatric Specific Workforce</a:t>
            </a:r>
            <a:br>
              <a:rPr lang="en-US" dirty="0" smtClean="0"/>
            </a:br>
            <a:r>
              <a:rPr lang="en-US" i="1" dirty="0"/>
              <a:t>TITLE V—HEALTH CARE WORKFORCE</a:t>
            </a:r>
            <a:endParaRPr lang="en-US" dirty="0"/>
          </a:p>
        </p:txBody>
      </p:sp>
      <p:sp>
        <p:nvSpPr>
          <p:cNvPr id="3" name="Content Placeholder 2"/>
          <p:cNvSpPr>
            <a:spLocks noGrp="1"/>
          </p:cNvSpPr>
          <p:nvPr>
            <p:ph idx="1"/>
          </p:nvPr>
        </p:nvSpPr>
        <p:spPr>
          <a:xfrm>
            <a:off x="457200" y="1600200"/>
            <a:ext cx="8458200" cy="4525963"/>
          </a:xfrm>
        </p:spPr>
        <p:txBody>
          <a:bodyPr>
            <a:normAutofit fontScale="85000" lnSpcReduction="20000"/>
          </a:bodyPr>
          <a:lstStyle/>
          <a:p>
            <a:endParaRPr lang="en-US" dirty="0"/>
          </a:p>
          <a:p>
            <a:r>
              <a:rPr lang="en-US" dirty="0" smtClean="0"/>
              <a:t>Geriatric </a:t>
            </a:r>
            <a:r>
              <a:rPr lang="en-US" dirty="0"/>
              <a:t>Workforce </a:t>
            </a:r>
            <a:r>
              <a:rPr lang="en-US" dirty="0" smtClean="0"/>
              <a:t>Development – 24 new Geriatric Education Centers, expanded focus $10.8M, 5 years  (Sec</a:t>
            </a:r>
            <a:r>
              <a:rPr lang="en-US" dirty="0"/>
              <a:t>. </a:t>
            </a:r>
            <a:r>
              <a:rPr lang="en-US" dirty="0" smtClean="0"/>
              <a:t>5305)</a:t>
            </a:r>
          </a:p>
          <a:p>
            <a:r>
              <a:rPr lang="en-US" dirty="0" smtClean="0"/>
              <a:t>Geriatric Career Incentive Awards – non MD awards program (teaching or practice) $10M, 3 years (Sec. 5305) </a:t>
            </a:r>
          </a:p>
          <a:p>
            <a:r>
              <a:rPr lang="en-US" b="1" dirty="0" smtClean="0">
                <a:solidFill>
                  <a:srgbClr val="00B050"/>
                </a:solidFill>
              </a:rPr>
              <a:t>Training Opportunities for Direct Care Workers – grants program for long-term care workers $10M, 3 years (Sec. 5302)</a:t>
            </a:r>
          </a:p>
          <a:p>
            <a:r>
              <a:rPr lang="en-US" dirty="0" smtClean="0"/>
              <a:t>Healthcare Workforce Center/Analysis/Commission -national and state level look at workforce $39M, 4 years </a:t>
            </a:r>
            <a:r>
              <a:rPr lang="en-US" dirty="0"/>
              <a:t>(</a:t>
            </a:r>
            <a:r>
              <a:rPr lang="en-US" dirty="0" err="1" smtClean="0"/>
              <a:t>Secs</a:t>
            </a:r>
            <a:r>
              <a:rPr lang="en-US" dirty="0" smtClean="0"/>
              <a:t>. </a:t>
            </a:r>
            <a:r>
              <a:rPr lang="en-US" dirty="0"/>
              <a:t>5103, </a:t>
            </a:r>
            <a:r>
              <a:rPr lang="en-US" dirty="0" smtClean="0"/>
              <a:t>5101)</a:t>
            </a:r>
            <a:r>
              <a:rPr lang="en-US" dirty="0"/>
              <a: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9EAD0ED-1C44-41C5-B6E2-4D4AC064455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304800"/>
            <a:ext cx="8229600" cy="1143000"/>
          </a:xfrm>
        </p:spPr>
        <p:txBody>
          <a:bodyPr/>
          <a:lstStyle/>
          <a:p>
            <a:r>
              <a:rPr lang="en-US"/>
              <a:t>Process of Change</a:t>
            </a:r>
          </a:p>
        </p:txBody>
      </p:sp>
      <p:sp>
        <p:nvSpPr>
          <p:cNvPr id="75779" name="Rectangle 3"/>
          <p:cNvSpPr>
            <a:spLocks noGrp="1" noChangeArrowheads="1"/>
          </p:cNvSpPr>
          <p:nvPr>
            <p:ph type="body" idx="1"/>
          </p:nvPr>
        </p:nvSpPr>
        <p:spPr/>
        <p:txBody>
          <a:bodyPr/>
          <a:lstStyle/>
          <a:p>
            <a:pPr>
              <a:lnSpc>
                <a:spcPct val="90000"/>
              </a:lnSpc>
              <a:buFontTx/>
              <a:buNone/>
            </a:pPr>
            <a:r>
              <a:rPr lang="en-US" dirty="0"/>
              <a:t>Public Policy?			     </a:t>
            </a:r>
            <a:r>
              <a:rPr lang="en-US" b="1" dirty="0" smtClean="0"/>
              <a:t>Private </a:t>
            </a:r>
            <a:r>
              <a:rPr lang="en-US" b="1" dirty="0"/>
              <a:t>Policy?</a:t>
            </a:r>
          </a:p>
          <a:p>
            <a:pPr algn="ctr">
              <a:lnSpc>
                <a:spcPct val="90000"/>
              </a:lnSpc>
            </a:pPr>
            <a:r>
              <a:rPr lang="en-US" dirty="0"/>
              <a:t>Awareness</a:t>
            </a:r>
          </a:p>
          <a:p>
            <a:pPr algn="ctr">
              <a:lnSpc>
                <a:spcPct val="90000"/>
              </a:lnSpc>
            </a:pPr>
            <a:r>
              <a:rPr lang="en-US" dirty="0"/>
              <a:t>Discussion</a:t>
            </a:r>
          </a:p>
          <a:p>
            <a:pPr algn="ctr">
              <a:lnSpc>
                <a:spcPct val="90000"/>
              </a:lnSpc>
            </a:pPr>
            <a:r>
              <a:rPr lang="en-US" dirty="0"/>
              <a:t>Consensus</a:t>
            </a:r>
          </a:p>
          <a:p>
            <a:pPr algn="ctr">
              <a:lnSpc>
                <a:spcPct val="90000"/>
              </a:lnSpc>
            </a:pPr>
            <a:r>
              <a:rPr lang="en-US" dirty="0"/>
              <a:t>Action</a:t>
            </a:r>
          </a:p>
          <a:p>
            <a:pPr algn="ctr">
              <a:lnSpc>
                <a:spcPct val="90000"/>
              </a:lnSpc>
            </a:pPr>
            <a:r>
              <a:rPr lang="en-US" dirty="0"/>
              <a:t>Counter Action</a:t>
            </a:r>
          </a:p>
          <a:p>
            <a:pPr algn="ctr">
              <a:lnSpc>
                <a:spcPct val="90000"/>
              </a:lnSpc>
            </a:pPr>
            <a:r>
              <a:rPr lang="en-US" dirty="0"/>
              <a:t>Resolution</a:t>
            </a:r>
          </a:p>
          <a:p>
            <a:pPr algn="ctr">
              <a:lnSpc>
                <a:spcPct val="90000"/>
              </a:lnSpc>
            </a:pPr>
            <a:r>
              <a:rPr lang="en-US" dirty="0"/>
              <a:t>Repeat</a:t>
            </a:r>
          </a:p>
        </p:txBody>
      </p:sp>
      <p:sp>
        <p:nvSpPr>
          <p:cNvPr id="75780" name="AutoShape 4"/>
          <p:cNvSpPr>
            <a:spLocks noChangeArrowheads="1"/>
          </p:cNvSpPr>
          <p:nvPr/>
        </p:nvSpPr>
        <p:spPr bwMode="auto">
          <a:xfrm>
            <a:off x="6858000" y="2590800"/>
            <a:ext cx="762000" cy="2819400"/>
          </a:xfrm>
          <a:prstGeom prst="downArrow">
            <a:avLst>
              <a:gd name="adj1" fmla="val 50000"/>
              <a:gd name="adj2" fmla="val 90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75781" name="AutoShape 5"/>
          <p:cNvSpPr>
            <a:spLocks noChangeArrowheads="1"/>
          </p:cNvSpPr>
          <p:nvPr/>
        </p:nvSpPr>
        <p:spPr bwMode="auto">
          <a:xfrm>
            <a:off x="1143000" y="2590800"/>
            <a:ext cx="762000" cy="2819400"/>
          </a:xfrm>
          <a:prstGeom prst="downArrow">
            <a:avLst>
              <a:gd name="adj1" fmla="val 50000"/>
              <a:gd name="adj2" fmla="val 925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75782" name="Text Box 6"/>
          <p:cNvSpPr txBox="1">
            <a:spLocks noChangeArrowheads="1"/>
          </p:cNvSpPr>
          <p:nvPr/>
        </p:nvSpPr>
        <p:spPr bwMode="auto">
          <a:xfrm>
            <a:off x="304800" y="5638800"/>
            <a:ext cx="2667000" cy="1066800"/>
          </a:xfrm>
          <a:prstGeom prst="rect">
            <a:avLst/>
          </a:prstGeom>
          <a:noFill/>
          <a:ln w="9525">
            <a:noFill/>
            <a:miter lim="800000"/>
            <a:headEnd/>
            <a:tailEnd/>
          </a:ln>
          <a:effectLst/>
        </p:spPr>
        <p:txBody>
          <a:bodyPr>
            <a:spAutoFit/>
          </a:bodyPr>
          <a:lstStyle/>
          <a:p>
            <a:pPr>
              <a:spcBef>
                <a:spcPct val="50000"/>
              </a:spcBef>
            </a:pPr>
            <a:r>
              <a:rPr lang="en-US" sz="3200"/>
              <a:t>Funding, Regulation</a:t>
            </a:r>
          </a:p>
        </p:txBody>
      </p:sp>
      <p:sp>
        <p:nvSpPr>
          <p:cNvPr id="75783" name="Text Box 7"/>
          <p:cNvSpPr txBox="1">
            <a:spLocks noChangeArrowheads="1"/>
          </p:cNvSpPr>
          <p:nvPr/>
        </p:nvSpPr>
        <p:spPr bwMode="auto">
          <a:xfrm>
            <a:off x="6019800" y="5638800"/>
            <a:ext cx="3352800" cy="1066800"/>
          </a:xfrm>
          <a:prstGeom prst="rect">
            <a:avLst/>
          </a:prstGeom>
          <a:noFill/>
          <a:ln w="9525">
            <a:noFill/>
            <a:miter lim="800000"/>
            <a:headEnd/>
            <a:tailEnd/>
          </a:ln>
          <a:effectLst/>
        </p:spPr>
        <p:txBody>
          <a:bodyPr>
            <a:spAutoFit/>
          </a:bodyPr>
          <a:lstStyle/>
          <a:p>
            <a:pPr>
              <a:spcBef>
                <a:spcPct val="50000"/>
              </a:spcBef>
            </a:pPr>
            <a:r>
              <a:rPr lang="en-US"/>
              <a:t> </a:t>
            </a:r>
            <a:r>
              <a:rPr lang="en-US" sz="3200"/>
              <a:t>Self-Regulation, Competencies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a:t>Health Professions </a:t>
            </a:r>
            <a:br>
              <a:rPr lang="en-US" sz="4000"/>
            </a:br>
            <a:r>
              <a:rPr lang="en-US" sz="4000"/>
              <a:t>Self Regulation</a:t>
            </a:r>
          </a:p>
        </p:txBody>
      </p:sp>
      <p:sp>
        <p:nvSpPr>
          <p:cNvPr id="78851" name="Rectangle 3"/>
          <p:cNvSpPr>
            <a:spLocks noGrp="1" noChangeArrowheads="1"/>
          </p:cNvSpPr>
          <p:nvPr>
            <p:ph type="body" idx="1"/>
          </p:nvPr>
        </p:nvSpPr>
        <p:spPr>
          <a:xfrm>
            <a:off x="457200" y="1905000"/>
            <a:ext cx="8229600" cy="4221163"/>
          </a:xfrm>
        </p:spPr>
        <p:txBody>
          <a:bodyPr/>
          <a:lstStyle/>
          <a:p>
            <a:pPr>
              <a:lnSpc>
                <a:spcPct val="80000"/>
              </a:lnSpc>
            </a:pPr>
            <a:r>
              <a:rPr lang="en-US" dirty="0"/>
              <a:t>AAMC – “Don’t kill Granny” Medical Student Geriatric Competencies</a:t>
            </a:r>
          </a:p>
          <a:p>
            <a:pPr>
              <a:lnSpc>
                <a:spcPct val="80000"/>
              </a:lnSpc>
            </a:pPr>
            <a:endParaRPr lang="en-US" dirty="0"/>
          </a:p>
          <a:p>
            <a:pPr>
              <a:lnSpc>
                <a:spcPct val="80000"/>
              </a:lnSpc>
            </a:pPr>
            <a:r>
              <a:rPr lang="en-US" dirty="0"/>
              <a:t>AGS/ABMS – Convening April 2009</a:t>
            </a:r>
          </a:p>
          <a:p>
            <a:pPr lvl="1">
              <a:lnSpc>
                <a:spcPct val="80000"/>
              </a:lnSpc>
            </a:pPr>
            <a:r>
              <a:rPr lang="en-US" sz="3200" dirty="0"/>
              <a:t>MOC &amp; CME</a:t>
            </a:r>
          </a:p>
          <a:p>
            <a:pPr>
              <a:lnSpc>
                <a:spcPct val="80000"/>
              </a:lnSpc>
              <a:buFontTx/>
              <a:buNone/>
            </a:pPr>
            <a:endParaRPr lang="en-US" dirty="0"/>
          </a:p>
          <a:p>
            <a:pPr>
              <a:lnSpc>
                <a:spcPct val="80000"/>
              </a:lnSpc>
            </a:pPr>
            <a:r>
              <a:rPr lang="en-US" dirty="0"/>
              <a:t>CSWE – Geriatric Competencies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838200"/>
            <a:ext cx="8229600" cy="1143000"/>
          </a:xfrm>
        </p:spPr>
        <p:txBody>
          <a:bodyPr/>
          <a:lstStyle/>
          <a:p>
            <a:r>
              <a:rPr lang="en-US" dirty="0"/>
              <a:t>Retooling:  Moving to Action</a:t>
            </a:r>
          </a:p>
        </p:txBody>
      </p:sp>
      <p:sp>
        <p:nvSpPr>
          <p:cNvPr id="80899" name="Rectangle 3"/>
          <p:cNvSpPr>
            <a:spLocks noGrp="1" noChangeArrowheads="1"/>
          </p:cNvSpPr>
          <p:nvPr>
            <p:ph type="body" idx="1"/>
          </p:nvPr>
        </p:nvSpPr>
        <p:spPr>
          <a:xfrm>
            <a:off x="457200" y="2057400"/>
            <a:ext cx="8229600" cy="4525963"/>
          </a:xfrm>
        </p:spPr>
        <p:txBody>
          <a:bodyPr/>
          <a:lstStyle/>
          <a:p>
            <a:pPr algn="ctr">
              <a:buFontTx/>
              <a:buNone/>
            </a:pPr>
            <a:r>
              <a:rPr lang="en-US" dirty="0"/>
              <a:t>Christopher A. Langston, Ph.D.</a:t>
            </a:r>
          </a:p>
          <a:p>
            <a:pPr algn="ctr">
              <a:buFontTx/>
              <a:buNone/>
            </a:pPr>
            <a:r>
              <a:rPr lang="en-US" dirty="0"/>
              <a:t>Program Director, The John A. Hartford Foundation Inc.</a:t>
            </a:r>
          </a:p>
          <a:p>
            <a:pPr algn="ctr">
              <a:buFontTx/>
              <a:buNone/>
            </a:pPr>
            <a:endParaRPr lang="en-US" dirty="0"/>
          </a:p>
          <a:p>
            <a:pPr algn="ctr">
              <a:buFontTx/>
              <a:buNone/>
            </a:pPr>
            <a:r>
              <a:rPr lang="en-US" dirty="0" smtClean="0"/>
              <a:t>November 2011</a:t>
            </a:r>
            <a:endParaRPr lang="en-US" dirty="0"/>
          </a:p>
          <a:p>
            <a:pPr algn="ctr">
              <a:buFontTx/>
              <a:buNone/>
            </a:pPr>
            <a:endParaRPr lang="en-US" dirty="0"/>
          </a:p>
          <a:p>
            <a:pPr algn="ctr">
              <a:buFontTx/>
              <a:buNone/>
            </a:pPr>
            <a:r>
              <a:rPr lang="en-US" sz="2400" dirty="0">
                <a:hlinkClick r:id="rId2"/>
              </a:rPr>
              <a:t>Christopher.Langston@jhartfound.org</a:t>
            </a:r>
            <a:endParaRPr lang="en-US" sz="2400" dirty="0"/>
          </a:p>
          <a:p>
            <a:pPr algn="ctr">
              <a:buFontTx/>
              <a:buNone/>
            </a:pPr>
            <a:r>
              <a:rPr lang="en-US" sz="2400" dirty="0"/>
              <a:t>(212) 832-7788</a:t>
            </a:r>
          </a:p>
          <a:p>
            <a:endParaRPr lang="en-US" dirty="0"/>
          </a:p>
          <a:p>
            <a:endParaRPr lang="en-US" dirty="0"/>
          </a:p>
        </p:txBody>
      </p:sp>
      <p:pic>
        <p:nvPicPr>
          <p:cNvPr id="80901" name="Picture 5" descr="http://images.nap.edu/images/cover.php?id=12089"/>
          <p:cNvPicPr>
            <a:picLocks noChangeAspect="1" noChangeArrowheads="1"/>
          </p:cNvPicPr>
          <p:nvPr/>
        </p:nvPicPr>
        <p:blipFill>
          <a:blip r:embed="rId3" cstate="print"/>
          <a:srcRect/>
          <a:stretch>
            <a:fillRect/>
          </a:stretch>
        </p:blipFill>
        <p:spPr bwMode="auto">
          <a:xfrm>
            <a:off x="228600" y="3429000"/>
            <a:ext cx="1676400" cy="2833117"/>
          </a:xfrm>
          <a:prstGeom prst="rect">
            <a:avLst/>
          </a:prstGeom>
          <a:noFill/>
        </p:spPr>
      </p:pic>
      <p:pic>
        <p:nvPicPr>
          <p:cNvPr id="7" name="Picture 4" descr="jahf"/>
          <p:cNvPicPr>
            <a:picLocks noChangeAspect="1" noChangeArrowheads="1"/>
          </p:cNvPicPr>
          <p:nvPr/>
        </p:nvPicPr>
        <p:blipFill>
          <a:blip r:embed="rId4" cstate="print"/>
          <a:srcRect/>
          <a:stretch>
            <a:fillRect/>
          </a:stretch>
        </p:blipFill>
        <p:spPr bwMode="auto">
          <a:xfrm>
            <a:off x="7772400" y="5410200"/>
            <a:ext cx="1143000" cy="12382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Health Professions</a:t>
            </a:r>
            <a:br>
              <a:rPr lang="en-US" sz="4000" dirty="0" smtClean="0"/>
            </a:br>
            <a:r>
              <a:rPr lang="en-US" sz="4000" dirty="0" smtClean="0"/>
              <a:t>Self Regulation 2008</a:t>
            </a:r>
            <a:endParaRPr lang="en-US" sz="4000" dirty="0"/>
          </a:p>
        </p:txBody>
      </p:sp>
      <p:pic>
        <p:nvPicPr>
          <p:cNvPr id="139266" name="Picture 2"/>
          <p:cNvPicPr>
            <a:picLocks noChangeAspect="1" noChangeArrowheads="1"/>
          </p:cNvPicPr>
          <p:nvPr/>
        </p:nvPicPr>
        <p:blipFill>
          <a:blip r:embed="rId2" cstate="print"/>
          <a:srcRect/>
          <a:stretch>
            <a:fillRect/>
          </a:stretch>
        </p:blipFill>
        <p:spPr bwMode="auto">
          <a:xfrm>
            <a:off x="762000" y="1752600"/>
            <a:ext cx="7543800" cy="463574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dirty="0"/>
              <a:t>Health Professions </a:t>
            </a:r>
            <a:br>
              <a:rPr lang="en-US" sz="4000" dirty="0"/>
            </a:br>
            <a:r>
              <a:rPr lang="en-US" sz="4000" dirty="0"/>
              <a:t>Self </a:t>
            </a:r>
            <a:r>
              <a:rPr lang="en-US" sz="4000" dirty="0" smtClean="0"/>
              <a:t>Regulation 2011</a:t>
            </a:r>
            <a:endParaRPr lang="en-US" sz="4000" dirty="0"/>
          </a:p>
        </p:txBody>
      </p:sp>
      <p:sp>
        <p:nvSpPr>
          <p:cNvPr id="78851" name="Rectangle 3"/>
          <p:cNvSpPr>
            <a:spLocks noGrp="1" noChangeArrowheads="1"/>
          </p:cNvSpPr>
          <p:nvPr>
            <p:ph type="body" idx="1"/>
          </p:nvPr>
        </p:nvSpPr>
        <p:spPr>
          <a:xfrm>
            <a:off x="457200" y="1905000"/>
            <a:ext cx="8229600" cy="4221163"/>
          </a:xfrm>
        </p:spPr>
        <p:txBody>
          <a:bodyPr/>
          <a:lstStyle/>
          <a:p>
            <a:pPr>
              <a:lnSpc>
                <a:spcPct val="80000"/>
              </a:lnSpc>
            </a:pPr>
            <a:r>
              <a:rPr lang="en-US" dirty="0"/>
              <a:t>AAMC – “Don’t kill Granny” Medical Student Geriatric Competencies</a:t>
            </a:r>
          </a:p>
          <a:p>
            <a:pPr>
              <a:lnSpc>
                <a:spcPct val="80000"/>
              </a:lnSpc>
            </a:pPr>
            <a:endParaRPr lang="en-US" dirty="0"/>
          </a:p>
          <a:p>
            <a:pPr>
              <a:lnSpc>
                <a:spcPct val="80000"/>
              </a:lnSpc>
            </a:pPr>
            <a:r>
              <a:rPr lang="en-US" dirty="0"/>
              <a:t>AGS/ABMS – Convening April 2009</a:t>
            </a:r>
          </a:p>
          <a:p>
            <a:pPr lvl="1">
              <a:lnSpc>
                <a:spcPct val="80000"/>
              </a:lnSpc>
            </a:pPr>
            <a:r>
              <a:rPr lang="en-US" sz="3200" dirty="0"/>
              <a:t>MOC &amp; CME</a:t>
            </a:r>
          </a:p>
          <a:p>
            <a:pPr lvl="1">
              <a:lnSpc>
                <a:spcPct val="80000"/>
              </a:lnSpc>
            </a:pPr>
            <a:endParaRPr lang="en-US" sz="3200" dirty="0"/>
          </a:p>
          <a:p>
            <a:pPr>
              <a:lnSpc>
                <a:spcPct val="80000"/>
              </a:lnSpc>
            </a:pPr>
            <a:r>
              <a:rPr lang="en-US" dirty="0"/>
              <a:t>AACN – Geriatric Nursing Competencies</a:t>
            </a:r>
          </a:p>
          <a:p>
            <a:pPr>
              <a:lnSpc>
                <a:spcPct val="80000"/>
              </a:lnSpc>
              <a:buFontTx/>
              <a:buNone/>
            </a:pPr>
            <a:endParaRPr lang="en-US" dirty="0"/>
          </a:p>
          <a:p>
            <a:pPr>
              <a:lnSpc>
                <a:spcPct val="80000"/>
              </a:lnSpc>
            </a:pPr>
            <a:r>
              <a:rPr lang="en-US" dirty="0"/>
              <a:t>CSWE – Geriatric Competencies</a:t>
            </a:r>
          </a:p>
        </p:txBody>
      </p:sp>
      <p:pic>
        <p:nvPicPr>
          <p:cNvPr id="137219" name="Picture 3"/>
          <p:cNvPicPr>
            <a:picLocks noChangeAspect="1" noChangeArrowheads="1"/>
          </p:cNvPicPr>
          <p:nvPr/>
        </p:nvPicPr>
        <p:blipFill>
          <a:blip r:embed="rId2" cstate="print"/>
          <a:srcRect/>
          <a:stretch>
            <a:fillRect/>
          </a:stretch>
        </p:blipFill>
        <p:spPr bwMode="auto">
          <a:xfrm>
            <a:off x="-2819400" y="1828800"/>
            <a:ext cx="14757400" cy="1106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alloween 2007 021"/>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61445" name="Text Box 5"/>
          <p:cNvSpPr txBox="1">
            <a:spLocks noChangeArrowheads="1"/>
          </p:cNvSpPr>
          <p:nvPr/>
        </p:nvSpPr>
        <p:spPr bwMode="auto">
          <a:xfrm>
            <a:off x="860425" y="5554663"/>
            <a:ext cx="7597775"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61446" name="Rectangle 6"/>
          <p:cNvSpPr>
            <a:spLocks noGrp="1" noChangeArrowheads="1"/>
          </p:cNvSpPr>
          <p:nvPr>
            <p:ph type="body" idx="1"/>
          </p:nvPr>
        </p:nvSpPr>
        <p:spPr>
          <a:xfrm>
            <a:off x="228600" y="5943600"/>
            <a:ext cx="8229600" cy="1143000"/>
          </a:xfrm>
        </p:spPr>
        <p:txBody>
          <a:bodyPr/>
          <a:lstStyle/>
          <a:p>
            <a:pPr algn="ctr">
              <a:buFontTx/>
              <a:buNone/>
            </a:pPr>
            <a:r>
              <a:rPr lang="en-US" sz="4400" b="1"/>
              <a:t>REMEMBER STONE SOUP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en-US"/>
          </a:p>
        </p:txBody>
      </p:sp>
      <p:sp>
        <p:nvSpPr>
          <p:cNvPr id="73731" name="Rectangle 3"/>
          <p:cNvSpPr>
            <a:spLocks noGrp="1" noChangeArrowheads="1"/>
          </p:cNvSpPr>
          <p:nvPr>
            <p:ph type="body" idx="1"/>
          </p:nvPr>
        </p:nvSpPr>
        <p:spPr/>
        <p:txBody>
          <a:bodyPr/>
          <a:lstStyle/>
          <a:p>
            <a:endParaRPr lang="en-US"/>
          </a:p>
        </p:txBody>
      </p:sp>
      <p:pic>
        <p:nvPicPr>
          <p:cNvPr id="73732" name="Picture 4" descr="achievement"/>
          <p:cNvPicPr>
            <a:picLocks noChangeAspect="1" noChangeArrowheads="1"/>
          </p:cNvPicPr>
          <p:nvPr/>
        </p:nvPicPr>
        <p:blipFill>
          <a:blip r:embed="rId2" cstate="print"/>
          <a:srcRect/>
          <a:stretch>
            <a:fillRect/>
          </a:stretch>
        </p:blipFill>
        <p:spPr bwMode="auto">
          <a:xfrm>
            <a:off x="0" y="0"/>
            <a:ext cx="9144000" cy="68262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p>
        </p:txBody>
      </p:sp>
      <p:sp>
        <p:nvSpPr>
          <p:cNvPr id="74755" name="Rectangle 3"/>
          <p:cNvSpPr>
            <a:spLocks noGrp="1" noChangeArrowheads="1"/>
          </p:cNvSpPr>
          <p:nvPr>
            <p:ph type="body" idx="1"/>
          </p:nvPr>
        </p:nvSpPr>
        <p:spPr/>
        <p:txBody>
          <a:bodyPr/>
          <a:lstStyle/>
          <a:p>
            <a:endParaRPr lang="en-US"/>
          </a:p>
        </p:txBody>
      </p:sp>
      <p:pic>
        <p:nvPicPr>
          <p:cNvPr id="74756" name="Picture 4" descr="ambition"/>
          <p:cNvPicPr>
            <a:picLocks noChangeAspect="1" noChangeArrowheads="1"/>
          </p:cNvPicPr>
          <p:nvPr/>
        </p:nvPicPr>
        <p:blipFill>
          <a:blip r:embed="rId2" cstate="print"/>
          <a:srcRect/>
          <a:stretch>
            <a:fillRect/>
          </a:stretch>
        </p:blipFill>
        <p:spPr bwMode="auto">
          <a:xfrm>
            <a:off x="0" y="-152400"/>
            <a:ext cx="9144000" cy="68976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4294967295"/>
          </p:nvPr>
        </p:nvSpPr>
        <p:spPr>
          <a:xfrm>
            <a:off x="609600" y="1066800"/>
            <a:ext cx="8229600" cy="5105400"/>
          </a:xfrm>
        </p:spPr>
        <p:txBody>
          <a:bodyPr/>
          <a:lstStyle/>
          <a:p>
            <a:pPr>
              <a:buFontTx/>
              <a:buNone/>
            </a:pPr>
            <a:r>
              <a:rPr lang="en-US" i="1" dirty="0"/>
              <a:t>“</a:t>
            </a:r>
            <a:r>
              <a:rPr lang="en-US" i="1" dirty="0" smtClean="0"/>
              <a:t>Knowing </a:t>
            </a:r>
            <a:r>
              <a:rPr lang="en-US" i="1" dirty="0"/>
              <a:t>is not enough; we must apply.</a:t>
            </a:r>
          </a:p>
          <a:p>
            <a:pPr>
              <a:buFontTx/>
              <a:buNone/>
            </a:pPr>
            <a:r>
              <a:rPr lang="en-US" i="1" dirty="0"/>
              <a:t>	Willing is not enough; we must do.”</a:t>
            </a:r>
            <a:endParaRPr lang="en-US" dirty="0"/>
          </a:p>
          <a:p>
            <a:pPr>
              <a:buFontTx/>
              <a:buNone/>
            </a:pPr>
            <a:r>
              <a:rPr lang="en-US" dirty="0"/>
              <a:t>	—Goethe</a:t>
            </a:r>
          </a:p>
          <a:p>
            <a:endParaRPr lang="en-US" dirty="0"/>
          </a:p>
          <a:p>
            <a:endParaRPr lang="en-US" dirty="0"/>
          </a:p>
          <a:p>
            <a:endParaRPr lang="en-US" dirty="0"/>
          </a:p>
          <a:p>
            <a:pPr>
              <a:buFontTx/>
              <a:buNone/>
            </a:pPr>
            <a:r>
              <a:rPr lang="en-US" dirty="0" smtClean="0"/>
              <a:t>INSTITUTE </a:t>
            </a:r>
            <a:r>
              <a:rPr lang="en-US" dirty="0"/>
              <a:t>OF MEDICINE </a:t>
            </a:r>
            <a:r>
              <a:rPr lang="en-US" i="1" dirty="0"/>
              <a:t>OF THE NATIONAL ACADEMIES</a:t>
            </a:r>
            <a:endParaRPr lang="en-US" dirty="0"/>
          </a:p>
          <a:p>
            <a:pPr>
              <a:buFontTx/>
              <a:buNone/>
            </a:pPr>
            <a:r>
              <a:rPr lang="en-US" b="1" dirty="0"/>
              <a:t>Adviser to the Nation to Improve Health</a:t>
            </a:r>
          </a:p>
        </p:txBody>
      </p:sp>
      <p:pic>
        <p:nvPicPr>
          <p:cNvPr id="58373" name="Picture 5" descr="Snake"/>
          <p:cNvPicPr>
            <a:picLocks noChangeAspect="1" noChangeArrowheads="1"/>
          </p:cNvPicPr>
          <p:nvPr/>
        </p:nvPicPr>
        <p:blipFill>
          <a:blip r:embed="rId2" cstate="print"/>
          <a:srcRect/>
          <a:stretch>
            <a:fillRect/>
          </a:stretch>
        </p:blipFill>
        <p:spPr bwMode="auto">
          <a:xfrm>
            <a:off x="3276600" y="2514600"/>
            <a:ext cx="1838325" cy="18383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4294967295"/>
          </p:nvPr>
        </p:nvSpPr>
        <p:spPr>
          <a:xfrm>
            <a:off x="228600" y="1905000"/>
            <a:ext cx="8534400" cy="4953000"/>
          </a:xfrm>
        </p:spPr>
        <p:txBody>
          <a:bodyPr/>
          <a:lstStyle/>
          <a:p>
            <a:pPr algn="ctr">
              <a:buFontTx/>
              <a:buNone/>
            </a:pPr>
            <a:r>
              <a:rPr lang="en-US" sz="2800" b="1" dirty="0"/>
              <a:t>Notable Reports</a:t>
            </a:r>
          </a:p>
          <a:p>
            <a:r>
              <a:rPr lang="en-US" sz="2800" b="1" dirty="0" smtClean="0"/>
              <a:t>To </a:t>
            </a:r>
            <a:r>
              <a:rPr lang="en-US" sz="2800" b="1" dirty="0"/>
              <a:t>Err is Human</a:t>
            </a:r>
          </a:p>
          <a:p>
            <a:endParaRPr lang="en-US" sz="1600" b="1" dirty="0"/>
          </a:p>
          <a:p>
            <a:r>
              <a:rPr lang="en-US" sz="2800" b="1" dirty="0"/>
              <a:t>Crossing the Quality Chasm</a:t>
            </a:r>
          </a:p>
          <a:p>
            <a:pPr lvl="1"/>
            <a:r>
              <a:rPr lang="en-US" sz="2400" b="1" dirty="0" smtClean="0"/>
              <a:t>Lots </a:t>
            </a:r>
            <a:r>
              <a:rPr lang="en-US" sz="2400" b="1" dirty="0"/>
              <a:t>of follow-up activity, awareness, and even change – but not without lots of </a:t>
            </a:r>
            <a:r>
              <a:rPr lang="en-US" sz="2400" b="1" dirty="0" smtClean="0"/>
              <a:t>work</a:t>
            </a:r>
            <a:endParaRPr lang="en-US" sz="2400" b="1" dirty="0"/>
          </a:p>
          <a:p>
            <a:pPr lvl="1"/>
            <a:endParaRPr lang="en-US" sz="1600" b="1" dirty="0" smtClean="0"/>
          </a:p>
          <a:p>
            <a:r>
              <a:rPr lang="en-US" sz="2800" b="1" dirty="0" smtClean="0"/>
              <a:t>Front-of-Package Nutrition Rating </a:t>
            </a:r>
          </a:p>
          <a:p>
            <a:pPr>
              <a:buNone/>
            </a:pPr>
            <a:r>
              <a:rPr lang="en-US" sz="2800" b="1" dirty="0"/>
              <a:t>	</a:t>
            </a:r>
            <a:r>
              <a:rPr lang="en-US" sz="2800" b="1" dirty="0" smtClean="0"/>
              <a:t>Systems and Symbols: Promoting </a:t>
            </a:r>
          </a:p>
          <a:p>
            <a:pPr>
              <a:buNone/>
            </a:pPr>
            <a:r>
              <a:rPr lang="en-US" sz="2800" b="1" dirty="0"/>
              <a:t>	</a:t>
            </a:r>
            <a:r>
              <a:rPr lang="en-US" sz="2800" b="1" dirty="0" smtClean="0"/>
              <a:t>Healthier Choices?</a:t>
            </a:r>
            <a:endParaRPr lang="en-US" sz="2800" b="1" dirty="0"/>
          </a:p>
        </p:txBody>
      </p:sp>
      <p:pic>
        <p:nvPicPr>
          <p:cNvPr id="27652" name="Picture 4" descr="iom_homepage_title_3"/>
          <p:cNvPicPr>
            <a:picLocks noChangeAspect="1" noChangeArrowheads="1"/>
          </p:cNvPicPr>
          <p:nvPr/>
        </p:nvPicPr>
        <p:blipFill>
          <a:blip r:embed="rId3" cstate="print"/>
          <a:srcRect/>
          <a:stretch>
            <a:fillRect/>
          </a:stretch>
        </p:blipFill>
        <p:spPr bwMode="auto">
          <a:xfrm>
            <a:off x="1905000" y="228600"/>
            <a:ext cx="5286375" cy="1428750"/>
          </a:xfrm>
          <a:prstGeom prst="rect">
            <a:avLst/>
          </a:prstGeom>
          <a:noFill/>
        </p:spPr>
      </p:pic>
      <p:pic>
        <p:nvPicPr>
          <p:cNvPr id="6" name="Picture 5" descr="Front of package.gif"/>
          <p:cNvPicPr>
            <a:picLocks noChangeAspect="1"/>
          </p:cNvPicPr>
          <p:nvPr/>
        </p:nvPicPr>
        <p:blipFill>
          <a:blip r:embed="rId4" cstate="print"/>
          <a:stretch>
            <a:fillRect/>
          </a:stretch>
        </p:blipFill>
        <p:spPr>
          <a:xfrm>
            <a:off x="7020233" y="4419601"/>
            <a:ext cx="2123767" cy="2438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000" b="1" u="sng" smtClean="0">
                <a:solidFill>
                  <a:srgbClr val="006600"/>
                </a:solidFill>
              </a:rPr>
              <a:t>Three-Pronged Approach to </a:t>
            </a:r>
            <a:br>
              <a:rPr lang="en-US" sz="4000" b="1" u="sng" smtClean="0">
                <a:solidFill>
                  <a:srgbClr val="006600"/>
                </a:solidFill>
              </a:rPr>
            </a:br>
            <a:r>
              <a:rPr lang="en-US" sz="4000" b="1" u="sng" smtClean="0">
                <a:solidFill>
                  <a:srgbClr val="006600"/>
                </a:solidFill>
              </a:rPr>
              <a:t>Building Capacity</a:t>
            </a:r>
          </a:p>
        </p:txBody>
      </p:sp>
      <p:sp>
        <p:nvSpPr>
          <p:cNvPr id="56323" name="Rectangle 3"/>
          <p:cNvSpPr>
            <a:spLocks noGrp="1" noChangeArrowheads="1"/>
          </p:cNvSpPr>
          <p:nvPr>
            <p:ph idx="1"/>
          </p:nvPr>
        </p:nvSpPr>
        <p:spPr>
          <a:xfrm>
            <a:off x="0" y="3014663"/>
            <a:ext cx="7772400" cy="3157537"/>
          </a:xfrm>
        </p:spPr>
        <p:txBody>
          <a:bodyPr/>
          <a:lstStyle/>
          <a:p>
            <a:pPr eaLnBrk="1" hangingPunct="1">
              <a:lnSpc>
                <a:spcPct val="90000"/>
              </a:lnSpc>
            </a:pPr>
            <a:r>
              <a:rPr lang="en-US" dirty="0" smtClean="0">
                <a:solidFill>
                  <a:srgbClr val="006600"/>
                </a:solidFill>
              </a:rPr>
              <a:t>Enhance geriatric competence of general workforce in common problems</a:t>
            </a:r>
          </a:p>
          <a:p>
            <a:pPr eaLnBrk="1" hangingPunct="1">
              <a:lnSpc>
                <a:spcPct val="90000"/>
              </a:lnSpc>
              <a:buFontTx/>
              <a:buNone/>
            </a:pPr>
            <a:endParaRPr lang="en-US" sz="1400" dirty="0" smtClean="0">
              <a:solidFill>
                <a:srgbClr val="006600"/>
              </a:solidFill>
            </a:endParaRPr>
          </a:p>
          <a:p>
            <a:pPr eaLnBrk="1" hangingPunct="1">
              <a:lnSpc>
                <a:spcPct val="90000"/>
              </a:lnSpc>
            </a:pPr>
            <a:r>
              <a:rPr lang="en-US" dirty="0" smtClean="0">
                <a:solidFill>
                  <a:srgbClr val="006600"/>
                </a:solidFill>
              </a:rPr>
              <a:t>Increase recruitment and retention of geriatric specialists and caregivers</a:t>
            </a:r>
          </a:p>
          <a:p>
            <a:pPr eaLnBrk="1" hangingPunct="1">
              <a:lnSpc>
                <a:spcPct val="90000"/>
              </a:lnSpc>
            </a:pPr>
            <a:endParaRPr lang="en-US" sz="1400" dirty="0" smtClean="0">
              <a:solidFill>
                <a:srgbClr val="006600"/>
              </a:solidFill>
            </a:endParaRPr>
          </a:p>
          <a:p>
            <a:pPr eaLnBrk="1" hangingPunct="1">
              <a:lnSpc>
                <a:spcPct val="90000"/>
              </a:lnSpc>
            </a:pPr>
            <a:r>
              <a:rPr lang="en-US" dirty="0" smtClean="0">
                <a:solidFill>
                  <a:srgbClr val="006600"/>
                </a:solidFill>
              </a:rPr>
              <a:t>Implement innovative models of care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b="1" u="sng" dirty="0" smtClean="0">
                <a:solidFill>
                  <a:srgbClr val="006600"/>
                </a:solidFill>
              </a:rPr>
              <a:t>Enhancing Competence</a:t>
            </a:r>
          </a:p>
        </p:txBody>
      </p:sp>
      <p:sp>
        <p:nvSpPr>
          <p:cNvPr id="57347" name="Rectangle 3"/>
          <p:cNvSpPr>
            <a:spLocks noGrp="1" noChangeArrowheads="1"/>
          </p:cNvSpPr>
          <p:nvPr>
            <p:ph type="body" idx="1"/>
          </p:nvPr>
        </p:nvSpPr>
        <p:spPr>
          <a:xfrm>
            <a:off x="457200" y="2478088"/>
            <a:ext cx="7315200" cy="3998912"/>
          </a:xfrm>
        </p:spPr>
        <p:txBody>
          <a:bodyPr/>
          <a:lstStyle/>
          <a:p>
            <a:pPr eaLnBrk="1" hangingPunct="1">
              <a:lnSpc>
                <a:spcPct val="90000"/>
              </a:lnSpc>
            </a:pPr>
            <a:r>
              <a:rPr lang="en-US" b="1" dirty="0" smtClean="0">
                <a:solidFill>
                  <a:srgbClr val="006600"/>
                </a:solidFill>
              </a:rPr>
              <a:t>Professionals </a:t>
            </a:r>
          </a:p>
          <a:p>
            <a:pPr lvl="1" eaLnBrk="1" hangingPunct="1">
              <a:lnSpc>
                <a:spcPct val="90000"/>
              </a:lnSpc>
            </a:pPr>
            <a:r>
              <a:rPr lang="en-US" dirty="0" smtClean="0">
                <a:solidFill>
                  <a:srgbClr val="006600"/>
                </a:solidFill>
              </a:rPr>
              <a:t>Doctors, nurses, social workers, pharmacists, etc.</a:t>
            </a:r>
          </a:p>
          <a:p>
            <a:pPr eaLnBrk="1" hangingPunct="1">
              <a:lnSpc>
                <a:spcPct val="90000"/>
              </a:lnSpc>
            </a:pPr>
            <a:r>
              <a:rPr lang="en-US" b="1" dirty="0" smtClean="0">
                <a:solidFill>
                  <a:srgbClr val="006600"/>
                </a:solidFill>
              </a:rPr>
              <a:t>Direct-Care Workers</a:t>
            </a:r>
          </a:p>
          <a:p>
            <a:pPr lvl="1" eaLnBrk="1" hangingPunct="1">
              <a:lnSpc>
                <a:spcPct val="90000"/>
              </a:lnSpc>
            </a:pPr>
            <a:r>
              <a:rPr lang="en-US" dirty="0" smtClean="0">
                <a:solidFill>
                  <a:srgbClr val="006600"/>
                </a:solidFill>
              </a:rPr>
              <a:t>Nurse aides, home health aides, personal and home care aides</a:t>
            </a:r>
          </a:p>
          <a:p>
            <a:pPr eaLnBrk="1" hangingPunct="1">
              <a:lnSpc>
                <a:spcPct val="90000"/>
              </a:lnSpc>
            </a:pPr>
            <a:r>
              <a:rPr lang="en-US" b="1" dirty="0" smtClean="0">
                <a:solidFill>
                  <a:srgbClr val="006600"/>
                </a:solidFill>
              </a:rPr>
              <a:t>Informal Caregivers</a:t>
            </a:r>
          </a:p>
          <a:p>
            <a:pPr lvl="1" eaLnBrk="1" hangingPunct="1">
              <a:lnSpc>
                <a:spcPct val="90000"/>
              </a:lnSpc>
            </a:pPr>
            <a:r>
              <a:rPr lang="en-US" dirty="0" smtClean="0">
                <a:solidFill>
                  <a:srgbClr val="006600"/>
                </a:solidFill>
              </a:rPr>
              <a:t>Families and friends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171575"/>
            <a:ext cx="7772400" cy="573088"/>
          </a:xfrm>
        </p:spPr>
        <p:txBody>
          <a:bodyPr/>
          <a:lstStyle/>
          <a:p>
            <a:pPr eaLnBrk="1" hangingPunct="1"/>
            <a:r>
              <a:rPr lang="en-US" sz="3600" b="1" u="sng" smtClean="0">
                <a:solidFill>
                  <a:srgbClr val="006600"/>
                </a:solidFill>
              </a:rPr>
              <a:t>Expanding Individual Roles (3.3)</a:t>
            </a:r>
          </a:p>
        </p:txBody>
      </p:sp>
      <p:sp>
        <p:nvSpPr>
          <p:cNvPr id="60419" name="Rectangle 3"/>
          <p:cNvSpPr>
            <a:spLocks noGrp="1" noChangeArrowheads="1"/>
          </p:cNvSpPr>
          <p:nvPr>
            <p:ph type="body" idx="1"/>
          </p:nvPr>
        </p:nvSpPr>
        <p:spPr>
          <a:xfrm>
            <a:off x="217488" y="1895475"/>
            <a:ext cx="7772400" cy="5253038"/>
          </a:xfrm>
        </p:spPr>
        <p:txBody>
          <a:bodyPr/>
          <a:lstStyle/>
          <a:p>
            <a:pPr eaLnBrk="1" hangingPunct="1">
              <a:buFontTx/>
              <a:buNone/>
            </a:pPr>
            <a:r>
              <a:rPr lang="en-US" sz="2800" smtClean="0">
                <a:solidFill>
                  <a:srgbClr val="006600"/>
                </a:solidFill>
              </a:rPr>
              <a:t>	</a:t>
            </a:r>
            <a:r>
              <a:rPr lang="en-US" smtClean="0">
                <a:solidFill>
                  <a:srgbClr val="006600"/>
                </a:solidFill>
              </a:rPr>
              <a:t>Expand the roles of individuals beyond the traditional scope of practice, such as through job delegation. </a:t>
            </a:r>
          </a:p>
          <a:p>
            <a:pPr eaLnBrk="1" hangingPunct="1">
              <a:buFontTx/>
              <a:buNone/>
            </a:pPr>
            <a:endParaRPr lang="en-US" smtClean="0">
              <a:solidFill>
                <a:srgbClr val="006600"/>
              </a:solidFill>
            </a:endParaRPr>
          </a:p>
          <a:p>
            <a:pPr eaLnBrk="1" hangingPunct="1"/>
            <a:r>
              <a:rPr lang="en-US" smtClean="0">
                <a:solidFill>
                  <a:srgbClr val="006600"/>
                </a:solidFill>
              </a:rPr>
              <a:t>Development of an evidence base</a:t>
            </a:r>
          </a:p>
          <a:p>
            <a:pPr eaLnBrk="1" hangingPunct="1"/>
            <a:r>
              <a:rPr lang="en-US" smtClean="0">
                <a:solidFill>
                  <a:srgbClr val="006600"/>
                </a:solidFill>
              </a:rPr>
              <a:t>Measurement of additional competence</a:t>
            </a:r>
          </a:p>
          <a:p>
            <a:pPr eaLnBrk="1" hangingPunct="1"/>
            <a:r>
              <a:rPr lang="en-US" smtClean="0">
                <a:solidFill>
                  <a:srgbClr val="006600"/>
                </a:solidFill>
              </a:rPr>
              <a:t>Greater professional recognition and salary</a:t>
            </a:r>
            <a:r>
              <a:rPr lang="en-US" sz="2400" i="1" smtClean="0">
                <a:solidFill>
                  <a:srgbClr val="006600"/>
                </a:solidFill>
              </a:rPr>
              <a:t>	</a:t>
            </a:r>
            <a:r>
              <a:rPr lang="en-US" sz="2000" i="1" smtClean="0">
                <a:solidFill>
                  <a:srgbClr val="006600"/>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6563" name="TextBox 2"/>
          <p:cNvSpPr txBox="1">
            <a:spLocks noChangeArrowheads="1"/>
          </p:cNvSpPr>
          <p:nvPr/>
        </p:nvSpPr>
        <p:spPr bwMode="auto">
          <a:xfrm>
            <a:off x="209550" y="76200"/>
            <a:ext cx="8724900" cy="2124075"/>
          </a:xfrm>
          <a:prstGeom prst="rect">
            <a:avLst/>
          </a:prstGeom>
          <a:solidFill>
            <a:srgbClr val="788C59">
              <a:alpha val="34901"/>
            </a:srgbClr>
          </a:solidFill>
          <a:ln w="9525">
            <a:noFill/>
            <a:miter lim="800000"/>
            <a:headEnd/>
            <a:tailEnd/>
          </a:ln>
        </p:spPr>
        <p:txBody>
          <a:bodyPr>
            <a:spAutoFit/>
          </a:bodyPr>
          <a:lstStyle/>
          <a:p>
            <a:r>
              <a:rPr lang="en-US" sz="4400">
                <a:solidFill>
                  <a:schemeClr val="bg1"/>
                </a:solidFill>
                <a:latin typeface="Tahoma" pitchFamily="34" charset="0"/>
              </a:rPr>
              <a:t>You’ll never plow a field by turning it over in your mind</a:t>
            </a:r>
          </a:p>
          <a:p>
            <a:pPr algn="r"/>
            <a:r>
              <a:rPr lang="en-US" sz="4400">
                <a:solidFill>
                  <a:schemeClr val="bg1"/>
                </a:solidFill>
                <a:latin typeface="Tahoma" pitchFamily="34" charset="0"/>
              </a:rPr>
              <a:t>-Irish Proverb</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828800"/>
            <a:ext cx="8153400" cy="5029200"/>
          </a:xfrm>
          <a:prstGeom prst="rect">
            <a:avLst/>
          </a:prstGeom>
          <a:noFill/>
          <a:ln w="9525">
            <a:noFill/>
            <a:miter lim="800000"/>
            <a:headEnd/>
            <a:tailEnd/>
          </a:ln>
          <a:effectLst/>
        </p:spPr>
        <p:txBody>
          <a:bodyPr/>
          <a:lstStyle/>
          <a:p>
            <a:pPr marL="342900" indent="-342900" algn="ctr">
              <a:spcBef>
                <a:spcPct val="20000"/>
              </a:spcBef>
            </a:pPr>
            <a:r>
              <a:rPr lang="en-US" sz="2800" b="1" dirty="0"/>
              <a:t>An Example</a:t>
            </a:r>
          </a:p>
          <a:p>
            <a:pPr marL="342900" indent="-342900">
              <a:spcBef>
                <a:spcPct val="20000"/>
              </a:spcBef>
              <a:buFontTx/>
              <a:buChar char="•"/>
            </a:pPr>
            <a:r>
              <a:rPr lang="en-US" sz="2800" b="1" dirty="0"/>
              <a:t>IOM commissioned by congress in 1982 to review conditions in nursing </a:t>
            </a:r>
            <a:r>
              <a:rPr lang="en-US" sz="2800" b="1" dirty="0" smtClean="0"/>
              <a:t>homes</a:t>
            </a:r>
          </a:p>
          <a:p>
            <a:pPr marL="342900" indent="-342900">
              <a:spcBef>
                <a:spcPct val="20000"/>
              </a:spcBef>
              <a:buFontTx/>
              <a:buChar char="•"/>
            </a:pPr>
            <a:endParaRPr lang="en-US" sz="1600" b="1" dirty="0"/>
          </a:p>
          <a:p>
            <a:pPr marL="342900" indent="-342900">
              <a:spcBef>
                <a:spcPct val="20000"/>
              </a:spcBef>
              <a:buFontTx/>
              <a:buChar char="•"/>
            </a:pPr>
            <a:r>
              <a:rPr lang="en-US" sz="2800" b="1" dirty="0"/>
              <a:t>With time, compelling stories, RELENTLESS ADVOCACY, &amp; CONGRESSIONAL CHAMPIONS </a:t>
            </a:r>
            <a:r>
              <a:rPr lang="en-US" sz="2800" b="1" dirty="0" smtClean="0"/>
              <a:t>-&gt;</a:t>
            </a:r>
          </a:p>
          <a:p>
            <a:pPr marL="342900" indent="-342900">
              <a:spcBef>
                <a:spcPct val="20000"/>
              </a:spcBef>
              <a:buFontTx/>
              <a:buChar char="•"/>
            </a:pPr>
            <a:endParaRPr lang="en-US" sz="1600" b="1" dirty="0"/>
          </a:p>
          <a:p>
            <a:pPr marL="342900" indent="-342900">
              <a:spcBef>
                <a:spcPct val="20000"/>
              </a:spcBef>
              <a:buFontTx/>
              <a:buChar char="•"/>
            </a:pPr>
            <a:r>
              <a:rPr lang="en-US" sz="2800" b="1" dirty="0"/>
              <a:t>OBRA 1987 – legislation for restraint reduction, quality reporting, and quality improvement in nursing homes</a:t>
            </a:r>
          </a:p>
          <a:p>
            <a:pPr marL="342900" indent="-342900">
              <a:spcBef>
                <a:spcPct val="20000"/>
              </a:spcBef>
              <a:buFontTx/>
              <a:buChar char="•"/>
            </a:pPr>
            <a:endParaRPr lang="en-US" sz="2800" b="1" dirty="0"/>
          </a:p>
          <a:p>
            <a:pPr marL="342900" indent="-342900">
              <a:spcBef>
                <a:spcPct val="20000"/>
              </a:spcBef>
              <a:buFontTx/>
              <a:buChar char="•"/>
            </a:pPr>
            <a:endParaRPr lang="en-US" sz="2800" b="1" dirty="0"/>
          </a:p>
          <a:p>
            <a:pPr marL="342900" indent="-342900">
              <a:spcBef>
                <a:spcPct val="20000"/>
              </a:spcBef>
              <a:buFontTx/>
              <a:buChar char="•"/>
            </a:pPr>
            <a:endParaRPr lang="en-US" sz="2800" b="1" dirty="0"/>
          </a:p>
        </p:txBody>
      </p:sp>
      <p:pic>
        <p:nvPicPr>
          <p:cNvPr id="63491" name="Picture 3" descr="iom_homepage_title_3"/>
          <p:cNvPicPr>
            <a:picLocks noChangeAspect="1" noChangeArrowheads="1"/>
          </p:cNvPicPr>
          <p:nvPr/>
        </p:nvPicPr>
        <p:blipFill>
          <a:blip r:embed="rId3" cstate="print"/>
          <a:srcRect/>
          <a:stretch>
            <a:fillRect/>
          </a:stretch>
        </p:blipFill>
        <p:spPr bwMode="auto">
          <a:xfrm>
            <a:off x="1905000" y="228600"/>
            <a:ext cx="5286375" cy="1428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 template">
  <a:themeElements>
    <a:clrScheme name="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template">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rgbClr val="336600"/>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rgbClr val="336600"/>
            </a:solidFill>
            <a:effectLst/>
            <a:latin typeface="Arial" charset="0"/>
            <a:ea typeface="ＭＳ Ｐゴシック" pitchFamily="1" charset="-128"/>
          </a:defRPr>
        </a:defPPr>
      </a:lstStyle>
    </a:lnDef>
  </a:objectDefaults>
  <a:extraClrSchemeLst>
    <a:extraClrScheme>
      <a:clrScheme name="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rgbClr val="336600"/>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rgbClr val="336600"/>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1047</Words>
  <Application>Microsoft Office PowerPoint</Application>
  <PresentationFormat>On-screen Show (4:3)</PresentationFormat>
  <Paragraphs>191</Paragraphs>
  <Slides>24</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Default Design</vt:lpstr>
      <vt:lpstr>1_slide template</vt:lpstr>
      <vt:lpstr>Custom Design</vt:lpstr>
      <vt:lpstr>Acrobat Document</vt:lpstr>
      <vt:lpstr>Slide 1</vt:lpstr>
      <vt:lpstr>Retooling:  Moving to Action</vt:lpstr>
      <vt:lpstr>Slide 3</vt:lpstr>
      <vt:lpstr>Slide 4</vt:lpstr>
      <vt:lpstr>Three-Pronged Approach to  Building Capacity</vt:lpstr>
      <vt:lpstr>Enhancing Competence</vt:lpstr>
      <vt:lpstr>Expanding Individual Roles (3.3)</vt:lpstr>
      <vt:lpstr>Slide 8</vt:lpstr>
      <vt:lpstr>Slide 9</vt:lpstr>
      <vt:lpstr>Slide 10</vt:lpstr>
      <vt:lpstr>Process of Change</vt:lpstr>
      <vt:lpstr>Legislative Vehicles</vt:lpstr>
      <vt:lpstr>Legislation as Marker</vt:lpstr>
      <vt:lpstr>Slide 14</vt:lpstr>
      <vt:lpstr>It’s not about us or our issues</vt:lpstr>
      <vt:lpstr>PPACA</vt:lpstr>
      <vt:lpstr>Geriatric Specific Workforce TITLE V—HEALTH CARE WORKFORCE</vt:lpstr>
      <vt:lpstr>Process of Change</vt:lpstr>
      <vt:lpstr>Health Professions  Self Regulation</vt:lpstr>
      <vt:lpstr>Health Professions Self Regulation 2008</vt:lpstr>
      <vt:lpstr>Health Professions  Self Regulation 2011</vt:lpstr>
      <vt:lpstr>Slide 22</vt:lpstr>
      <vt:lpstr>Slide 23</vt:lpstr>
      <vt:lpstr>Slide 24</vt:lpstr>
    </vt:vector>
  </TitlesOfParts>
  <Company>The John A. Hartford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christopher.langston</dc:creator>
  <cp:lastModifiedBy>The John A. Hartford Foundation</cp:lastModifiedBy>
  <cp:revision>26</cp:revision>
  <dcterms:created xsi:type="dcterms:W3CDTF">2007-10-16T19:10:44Z</dcterms:created>
  <dcterms:modified xsi:type="dcterms:W3CDTF">2012-03-02T18:34:18Z</dcterms:modified>
</cp:coreProperties>
</file>