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4" r:id="rId2"/>
    <p:sldId id="273" r:id="rId3"/>
    <p:sldId id="274" r:id="rId4"/>
    <p:sldId id="263" r:id="rId5"/>
    <p:sldId id="260" r:id="rId6"/>
    <p:sldId id="261" r:id="rId7"/>
    <p:sldId id="272" r:id="rId8"/>
    <p:sldId id="275" r:id="rId9"/>
    <p:sldId id="262" r:id="rId10"/>
    <p:sldId id="285" r:id="rId11"/>
    <p:sldId id="265" r:id="rId12"/>
    <p:sldId id="279" r:id="rId13"/>
    <p:sldId id="280" r:id="rId14"/>
    <p:sldId id="281" r:id="rId15"/>
    <p:sldId id="283" r:id="rId16"/>
    <p:sldId id="278" r:id="rId17"/>
    <p:sldId id="284" r:id="rId18"/>
    <p:sldId id="286" r:id="rId19"/>
    <p:sldId id="287" r:id="rId20"/>
    <p:sldId id="271" r:id="rId21"/>
    <p:sldId id="282" r:id="rId22"/>
    <p:sldId id="289" r:id="rId23"/>
    <p:sldId id="268" r:id="rId24"/>
    <p:sldId id="290" r:id="rId2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66CC"/>
    <a:srgbClr val="CC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54" autoAdjust="0"/>
  </p:normalViewPr>
  <p:slideViewPr>
    <p:cSldViewPr>
      <p:cViewPr>
        <p:scale>
          <a:sx n="50" d="100"/>
          <a:sy n="50" d="100"/>
        </p:scale>
        <p:origin x="-1002"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26628"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4AFFC729-EECD-45B8-A6C0-2BAF86A5FF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B9B259B-5A5A-43A3-8D30-E00395F4AF75}" type="slidenum">
              <a:rPr lang="en-US" smtClean="0">
                <a:ea typeface="ＭＳ Ｐゴシック" charset="-128"/>
              </a:rPr>
              <a:pPr/>
              <a:t>1</a:t>
            </a:fld>
            <a:endParaRPr lang="en-US" smtClean="0">
              <a:ea typeface="ＭＳ Ｐゴシック" charset="-128"/>
            </a:endParaRPr>
          </a:p>
        </p:txBody>
      </p:sp>
      <p:sp>
        <p:nvSpPr>
          <p:cNvPr id="27651"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435" tIns="45718" rIns="91435" bIns="45718" anchor="b"/>
          <a:lstStyle/>
          <a:p>
            <a:pPr algn="r" eaLnBrk="0" hangingPunct="0"/>
            <a:fld id="{394F16B7-DD3B-46DD-BE73-E99ED072098B}" type="slidenum">
              <a:rPr lang="en-US" sz="1200"/>
              <a:pPr algn="r" eaLnBrk="0" hangingPunct="0"/>
              <a:t>1</a:t>
            </a:fld>
            <a:endParaRPr lang="en-US" sz="1200"/>
          </a:p>
        </p:txBody>
      </p:sp>
      <p:sp>
        <p:nvSpPr>
          <p:cNvPr id="27652" name="Rectangle 2"/>
          <p:cNvSpPr>
            <a:spLocks noChangeArrowheads="1" noTextEdit="1"/>
          </p:cNvSpPr>
          <p:nvPr>
            <p:ph type="sldImg"/>
          </p:nvPr>
        </p:nvSpPr>
        <p:spPr>
          <a:ln/>
        </p:spPr>
      </p:sp>
      <p:sp>
        <p:nvSpPr>
          <p:cNvPr id="27653" name="Rectangle 3"/>
          <p:cNvSpPr>
            <a:spLocks noGrp="1" noChangeArrowheads="1"/>
          </p:cNvSpPr>
          <p:nvPr>
            <p:ph type="body" idx="1"/>
          </p:nvPr>
        </p:nvSpPr>
        <p:spPr>
          <a:xfrm>
            <a:off x="914400" y="4416425"/>
            <a:ext cx="5029200" cy="4183063"/>
          </a:xfrm>
          <a:noFill/>
          <a:ln/>
        </p:spPr>
        <p:txBody>
          <a:bodyPr lIns="91435" tIns="45718" rIns="91435" bIns="45718"/>
          <a:lstStyle/>
          <a:p>
            <a:pPr eaLnBrk="1" hangingPunct="1"/>
            <a:r>
              <a:rPr lang="en-US" sz="1100" dirty="0" smtClean="0"/>
              <a:t>Thank you John. As he said, my name is Nora OBrien-Suric and I am a senior program officer at the John A. Hartford Foundation, which every year sponsors this Interdisciplinary Scholars Communications Conference.  On behalf of all of our staff and Trustees I want to WARMLY welcome you to this year’s conference, although I should probably say HOTLY and HUMIDLY welcome you, given this summer’s crazy heat.  I also want to introduce Jim Gallagher, who works at the Foundation in our Grants Management Department.  We’re both very pleased to be here.</a:t>
            </a:r>
          </a:p>
          <a:p>
            <a:pPr eaLnBrk="1" hangingPunct="1"/>
            <a:r>
              <a:rPr lang="en-US" sz="1100" dirty="0" smtClean="0"/>
              <a:t>First of all, congratulations on your funding from the John A. Hartford Foundation.  Most of you are here because you’ve received awards to support your research and to develop your careers in academic geriatrics or gerontology.  And some of you work with our grantee organizations that administer the scholarship programs we fund.  By being here in whatever your capacity, you have been identified as someone who is dedicated to improving the health of older adults, like we are at the Foundation.  And you have demonstrated not only past accomplishments that earned you funding or your position, but also the potential to be leaders in the aging field.  </a:t>
            </a:r>
          </a:p>
          <a:p>
            <a:pPr eaLnBrk="1" hangingPunct="1"/>
            <a:r>
              <a:rPr lang="en-US" sz="1100" dirty="0" smtClean="0"/>
              <a:t>Thank you for taking time to attend this conference, which is focused on improving the way we all talk about our work.  This is my third and I can assure you you’ll have a great time and learn a lot.  One of the great things is that you get to meet people from other disciplines and other parts of the country.  I’ve seen research collaborations form after these conferences, friendships form, I was even proposed to.  Well it was actually an exercise and it was John Beilenson on one knee offering his hand, but anyway…it’s a lot of fun and You’ll get practical advice and concrete tools to help you better explain your research and aging issues to a wide variety of audiences – from your Aunt Sally to your US Congress member.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84C2161-FF00-4992-A1EC-DB7EE6B458E1}" type="slidenum">
              <a:rPr lang="en-US" smtClean="0">
                <a:ea typeface="ＭＳ Ｐゴシック" charset="-128"/>
              </a:rPr>
              <a:pPr/>
              <a:t>10</a:t>
            </a:fld>
            <a:endParaRPr lang="en-US" smtClean="0">
              <a:ea typeface="ＭＳ Ｐゴシック" charset="-128"/>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And why? Because as we all well know, we live in an Aging America, with a rapidly expanding older adult population which utilizes the majority of health care.  And we know disease presents differently in the elderly, medications can become dangerous.  This is why the Foundation supported the American Association of Colleges of Medicine to develop what they called the “Don’t Kill Granny” competencies for all med students – everything they need to know to not harm older adults.  And all health professionals need training like this.  Older adults are likely to have complex chronic conditions with co-morbidities.  And our fragmented health care system is particularly dangerous for them.  This all adds up to a great need for a great number of people.  And it’s where for the past 30 years the Foundation has developed its expertise and is making its best contribution possible, through the work of grantees and scholars like you.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30A03FB-1B41-46F7-963D-F923B1587E22}" type="slidenum">
              <a:rPr lang="en-US" smtClean="0">
                <a:ea typeface="ＭＳ Ｐゴシック" charset="-128"/>
              </a:rPr>
              <a:pPr/>
              <a:t>11</a:t>
            </a:fld>
            <a:endParaRPr lang="en-US" smtClean="0">
              <a:ea typeface="ＭＳ Ｐゴシック" charset="-128"/>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So we are a private charitable foundation.  The bequests from John and George created an endowment which is invested, and off of which we are able to make grants to organizations and academic institutions.  Through our grant making we try to meet our mission by funding projects that recruit more geriatric specialists, that better educate all health professionals, and that develop and disseminate models of care that create an environment where these better-trained health care workers can practice. </a:t>
            </a:r>
          </a:p>
          <a:p>
            <a:pPr eaLnBrk="1" hangingPunct="1"/>
            <a:endParaRPr lang="en-US" smtClean="0"/>
          </a:p>
          <a:p>
            <a:pPr eaLnBrk="1" hangingPunct="1"/>
            <a:r>
              <a:rPr lang="en-US" smtClean="0"/>
              <a:t>These form our two general funding areas, Academic Geriatrics &amp; Training, focused on the education of health professionals, and the Integrating and Improving Services portfolio of grants, which is focused on the models of care.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1E4557-3EEF-45A1-8699-1E16A884124A}" type="slidenum">
              <a:rPr lang="en-US" smtClean="0">
                <a:ea typeface="ＭＳ Ｐゴシック" charset="-128"/>
              </a:rPr>
              <a:pPr/>
              <a:t>12</a:t>
            </a:fld>
            <a:endParaRPr lang="en-US" smtClean="0">
              <a:ea typeface="ＭＳ Ｐゴシック" charset="-128"/>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You can see how our funding is generally allocated right now. Our academically oriented programs are where spend most of our money. This is subject to change as we are currently reviewing our strategic plans.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56B08FB-78DA-4F6F-8910-3D25B2FE148D}" type="slidenum">
              <a:rPr lang="en-US" smtClean="0">
                <a:ea typeface="ＭＳ Ｐゴシック" charset="-128"/>
              </a:rPr>
              <a:pPr/>
              <a:t>13</a:t>
            </a:fld>
            <a:endParaRPr lang="en-US" smtClean="0">
              <a:ea typeface="ＭＳ Ｐゴシック"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This is another way of looking at our theory of change.  You’ll notice the category of Other, which I’ll come back to a little later and which supports all of our other work and includes funding for this conference.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B8F66C-86E6-4477-AD77-21219DE1A711}" type="slidenum">
              <a:rPr lang="en-US" smtClean="0">
                <a:ea typeface="ＭＳ Ｐゴシック" charset="-128"/>
              </a:rPr>
              <a:pPr/>
              <a:t>14</a:t>
            </a:fld>
            <a:endParaRPr lang="en-US" smtClean="0">
              <a:ea typeface="ＭＳ Ｐゴシック" charset="-128"/>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z="1000" smtClean="0"/>
              <a:t>In the Academic Geriatrics and Training funding area, there are some common programmatic strategies that we use across medicine, nursing and social work.  First, we heavily emphasize the development of aging-expert faculty leaders.  They, like many of you, are producing the research and knowledge about aging issues, transmitting that knowledge to students, and by developing strong careers are influencing and transforming education at their institutions for all students.  An example of a grant would be our project with the Gerontological Society of America for the Geriatric Social Work Faculty Scholars program, which provides funding over two years to buy out faculty time so they can work on their research and develop their careers.  </a:t>
            </a:r>
          </a:p>
          <a:p>
            <a:pPr eaLnBrk="1" hangingPunct="1"/>
            <a:endParaRPr lang="en-US" sz="1000" smtClean="0"/>
          </a:p>
          <a:p>
            <a:pPr eaLnBrk="1" hangingPunct="1"/>
            <a:r>
              <a:rPr lang="en-US" sz="1000" smtClean="0"/>
              <a:t>We also focus on curricular change.  The American Association of Colleges of Nursing developed a very successful GNEC program that gives nursing faculty across the country tools and resources to implement curricular changes to their baccalaureate education programs.</a:t>
            </a:r>
          </a:p>
          <a:p>
            <a:pPr eaLnBrk="1" hangingPunct="1"/>
            <a:endParaRPr lang="en-US" sz="1000" smtClean="0"/>
          </a:p>
          <a:p>
            <a:pPr eaLnBrk="1" hangingPunct="1"/>
            <a:r>
              <a:rPr lang="en-US" sz="1000" smtClean="0"/>
              <a:t>In the Services portfolio, we also focus on developing leaders, but in the practice setting, such as with the Geriatric Nursing Leadership Academy run by Sigma Theta Tau International honor society of nursing. </a:t>
            </a:r>
          </a:p>
          <a:p>
            <a:pPr eaLnBrk="1" hangingPunct="1"/>
            <a:endParaRPr lang="en-US" sz="1000" smtClean="0"/>
          </a:p>
          <a:p>
            <a:pPr eaLnBrk="1" hangingPunct="1"/>
            <a:r>
              <a:rPr lang="en-US" sz="1000" smtClean="0"/>
              <a:t>But most of our Services grants are designed to test and then disseminate improved models of health care delivery. One example is the IMPACT Depression Treatment model in primary care clinics which is now being adopted across the country and improving the lives of thousands of seniors who otherwise would receive little or no treatment for depression.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5CFE7C9-58E9-48A5-931B-8FEB34EAB154}" type="slidenum">
              <a:rPr lang="en-US" smtClean="0">
                <a:ea typeface="ＭＳ Ｐゴシック" charset="-128"/>
              </a:rPr>
              <a:pPr/>
              <a:t>15</a:t>
            </a:fld>
            <a:endParaRPr lang="en-US" smtClean="0">
              <a:ea typeface="ＭＳ Ｐゴシック" charset="-128"/>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And here are some of our other grantees.  Not shown are all the schools of medicine, nursing, and social work where we have grants, such as our Centers of Excellence in Geriatric Medicine and Centers of Geriatric Nursing Excellence, which are helping to develop geriatrics faculty.  </a:t>
            </a:r>
          </a:p>
          <a:p>
            <a:pPr eaLnBrk="1" hangingPunct="1"/>
            <a:endParaRPr lang="en-US" smtClean="0"/>
          </a:p>
          <a:p>
            <a:pPr eaLnBrk="1" hangingPunct="1"/>
            <a:r>
              <a:rPr lang="en-US" smtClean="0"/>
              <a:t>We differ from a lot of foundations in that we do not accept unsolicited proposals. It is a relatively small field, so we identify and work with highly effective organizations and academic institutions to develop the projects that we then fund.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16082B5-2A31-419A-8577-81E757F74CFD}" type="slidenum">
              <a:rPr lang="en-US" smtClean="0">
                <a:ea typeface="ＭＳ Ｐゴシック" charset="-128"/>
              </a:rPr>
              <a:pPr/>
              <a:t>16</a:t>
            </a:fld>
            <a:endParaRPr lang="en-US" smtClean="0">
              <a:ea typeface="ＭＳ Ｐゴシック" charset="-128"/>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And here’s a little more about the Foundation. Our asset size makes us a mid-size foundation – no Ford Foundation or Gates, but we have enough to give roughly $20 million each year in grants.  We have over 100 active grants, although one organization may have several open grants. </a:t>
            </a:r>
          </a:p>
          <a:p>
            <a:pPr eaLnBrk="1" hangingPunct="1"/>
            <a:endParaRPr lang="en-US" smtClean="0"/>
          </a:p>
          <a:p>
            <a:pPr eaLnBrk="1" hangingPunct="1"/>
            <a:r>
              <a:rPr lang="en-US" smtClean="0"/>
              <a:t>Our endowment does fluctuate with the market, and so the last few years have been tremendously difficult for us.  We’ve scaled back our programs and are still in recovery mode.  There really is no new grantmaking right now, only the sustaining of our current programs, which brings me to the next point.   </a:t>
            </a:r>
          </a:p>
          <a:p>
            <a:pPr eaLnBrk="1" hangingPunct="1"/>
            <a:endParaRPr lang="en-US" smtClean="0"/>
          </a:p>
          <a:p>
            <a:pPr eaLnBrk="1" hangingPunct="1"/>
            <a:r>
              <a:rPr lang="en-US" smtClean="0"/>
              <a:t>What’s unique about our foundation is the depth and duration of our grant making.  We invest heavily in projects over many years.  Our median grant size is much larger than the average foundation.  And most projects are renewed multiple times.  This is because we know that change takes time – we are dealing with professions that are largely self-regulated and educational institutions are difficult to change.  We have been committed to the field of aging and health for 30 years and will continue to be so for the foreseeable future.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6D72D9D-DC13-4711-9E07-E3695D3D9686}" type="slidenum">
              <a:rPr lang="en-US" smtClean="0">
                <a:ea typeface="ＭＳ Ｐゴシック" charset="-128"/>
              </a:rPr>
              <a:pPr/>
              <a:t>17</a:t>
            </a:fld>
            <a:endParaRPr lang="en-US" smtClean="0">
              <a:ea typeface="ＭＳ Ｐゴシック" charset="-128"/>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But we know we can’t do it alone.  We partner with the other major foundations who have substantial interests in aging and health.  The two big ones that you should be familiar with are the Atlantic Philanthropies and the Donald W. Reynolds Foundation.  Both will be spending down all of their assets over the next ten years, which poses some challenges for us and the field. </a:t>
            </a:r>
          </a:p>
          <a:p>
            <a:pPr eaLnBrk="1" hangingPunct="1"/>
            <a:endParaRPr lang="en-US" smtClean="0"/>
          </a:p>
          <a:p>
            <a:pPr eaLnBrk="1" hangingPunct="1"/>
            <a:r>
              <a:rPr lang="en-US" smtClean="0"/>
              <a:t>Luckily we have other partners across the country.  Our staff works hard to develop partnerships and to bring other funders to the table like the Gordon and Betty Moore Foundation on the West Coast which partners on some of our geriatric nursing work, and the Samuels Foundation partners on projects like the IMPACT Depression Treatment model, implementing it locally in New York.</a:t>
            </a:r>
          </a:p>
          <a:p>
            <a:pPr eaLnBrk="1" hangingPunct="1"/>
            <a:endParaRPr lang="en-US" smtClean="0"/>
          </a:p>
          <a:p>
            <a:pPr eaLnBrk="1" hangingPunct="1"/>
            <a:r>
              <a:rPr lang="en-US" smtClean="0"/>
              <a:t>And we try to leverage our funding with the big dollars that can come from the federal government.  Our biggest federal partner is the National Institute on Aging, which supports several of our career development awards programs.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7097BE0-7C08-4944-9462-243D67F9C252}" type="slidenum">
              <a:rPr lang="en-US" smtClean="0">
                <a:ea typeface="ＭＳ Ｐゴシック" charset="-128"/>
              </a:rPr>
              <a:pPr/>
              <a:t>18</a:t>
            </a:fld>
            <a:endParaRPr lang="en-US" smtClean="0">
              <a:ea typeface="ＭＳ Ｐゴシック" charset="-128"/>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And now back to that “Public Policy and Communications” program area.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F9C9F9E-3C80-443B-8D59-20DF16D94A8E}" type="slidenum">
              <a:rPr lang="en-US" smtClean="0">
                <a:ea typeface="ＭＳ Ｐゴシック" charset="-128"/>
              </a:rPr>
              <a:pPr/>
              <a:t>19</a:t>
            </a:fld>
            <a:endParaRPr lang="en-US" smtClean="0">
              <a:ea typeface="ＭＳ Ｐゴシック" charset="-128"/>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80000"/>
              </a:lnSpc>
            </a:pPr>
            <a:r>
              <a:rPr lang="en-US" sz="900" smtClean="0"/>
              <a:t>In the “public policy and communications” category, we make grants or use our resources to support all of our other work.  This is our way of trying to influence the wider environment that we operate in.  We know the US health care system is complex and debates are very politicized.  There are bad policies, misaligned incentives and fragmentation that makes our work much harder.  So we try to address some of these bigger picture issues by, for example commissioning the 2008 Institute of Medicine report, Retooling for an Aging America, which is definitely a must-read. The highly respected, nonpartisan IOM independent study determined that current care is not optimal for older adults, and the report calls for policies to support the recruitment of more geriatric specialists, better training for all health care professionals, and better models of care (sound familiar?).  Needless to say we were very glad to hear that we were on the right track.</a:t>
            </a:r>
          </a:p>
          <a:p>
            <a:pPr eaLnBrk="1" hangingPunct="1">
              <a:lnSpc>
                <a:spcPct val="80000"/>
              </a:lnSpc>
            </a:pPr>
            <a:endParaRPr lang="en-US" sz="900" smtClean="0"/>
          </a:p>
          <a:p>
            <a:pPr eaLnBrk="1" hangingPunct="1">
              <a:lnSpc>
                <a:spcPct val="80000"/>
              </a:lnSpc>
            </a:pPr>
            <a:r>
              <a:rPr lang="en-US" sz="900" smtClean="0"/>
              <a:t>But a report is just a report.  So we help support the Eldercare Workforce Alliance.  This is our big policy grant, which supports the alliance of 25 organizations that are advocating for the policy changes called for in the IOM report.  </a:t>
            </a:r>
          </a:p>
          <a:p>
            <a:pPr eaLnBrk="1" hangingPunct="1">
              <a:lnSpc>
                <a:spcPct val="80000"/>
              </a:lnSpc>
            </a:pPr>
            <a:endParaRPr lang="en-US" sz="900" smtClean="0"/>
          </a:p>
          <a:p>
            <a:pPr eaLnBrk="1" hangingPunct="1">
              <a:lnSpc>
                <a:spcPct val="80000"/>
              </a:lnSpc>
            </a:pPr>
            <a:r>
              <a:rPr lang="en-US" sz="900" smtClean="0"/>
              <a:t>Our staff is also connected to the broader field and we help to convene forward-thinking meetings, such as a recent one held with the Brookings Institute on how to incorporate the needs of older adults into Accountable Care Organizations, which are to be tested with the passage of the Affordable Care Act. Again, trying to insert aging issues into the larger health care debate.</a:t>
            </a:r>
          </a:p>
          <a:p>
            <a:pPr eaLnBrk="1" hangingPunct="1">
              <a:lnSpc>
                <a:spcPct val="80000"/>
              </a:lnSpc>
            </a:pPr>
            <a:endParaRPr lang="en-US" sz="900" smtClean="0"/>
          </a:p>
          <a:p>
            <a:pPr eaLnBrk="1" hangingPunct="1">
              <a:lnSpc>
                <a:spcPct val="80000"/>
              </a:lnSpc>
            </a:pPr>
            <a:r>
              <a:rPr lang="en-US" sz="900" smtClean="0"/>
              <a:t>Our longest-term effort to influence the broader environment in which we work is our Hartford Communications and Dissemination initiative, which is what brings us here today.  We have been working with Strategic Communications and Planning for over ten years and they are truly leaders in the field of communicating about the importance of aging issues.  They provide a number of valuable services…work with the media to promote grantees, help us with our blog, the Health AGEnda. </a:t>
            </a:r>
          </a:p>
          <a:p>
            <a:pPr eaLnBrk="1" hangingPunct="1">
              <a:lnSpc>
                <a:spcPct val="80000"/>
              </a:lnSpc>
            </a:pPr>
            <a:endParaRPr lang="en-US" sz="900" smtClean="0"/>
          </a:p>
          <a:p>
            <a:pPr eaLnBrk="1" hangingPunct="1">
              <a:lnSpc>
                <a:spcPct val="80000"/>
              </a:lnSpc>
            </a:pPr>
            <a:r>
              <a:rPr lang="en-US" sz="900" smtClean="0"/>
              <a:t>We’ve recognized that without effectively communicating about our work we can’t be successful.  We can have the best model, but if we can’t communicate about it and get it adopted, then we fail.  If we can’t communicate the importance of having aging-expert faculty to deans of schools of social work and nursing, then we won’t succeed.  A strong communications strategy is essential for us to reach our goals.  And this brings us to my conclusion and why we’re here today.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854D5B1-B74E-48C9-9C7D-A1044AC05C21}" type="slidenum">
              <a:rPr lang="en-US" smtClean="0">
                <a:ea typeface="ＭＳ Ｐゴシック" charset="-128"/>
              </a:rPr>
              <a:pPr/>
              <a:t>2</a:t>
            </a:fld>
            <a:endParaRPr lang="en-US" smtClean="0">
              <a:ea typeface="ＭＳ Ｐゴシック" charset="-128"/>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Over the next 10 minutes my job is to give a brief overview of the John A. Hartford Foundation, the 101 course. I’ll start with a little about our history and how we got to our current mission and goal.  I’ll then cover our Foundation’s Program and what we do to meet that goal.  I’ll wrap it up with a bit about why we are here today and how we see this conference and communications work as supportive of everything we do.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EF08063-3B07-49B7-849D-E50D5FE511B9}" type="slidenum">
              <a:rPr lang="en-US" smtClean="0">
                <a:ea typeface="ＭＳ Ｐゴシック" charset="-128"/>
              </a:rPr>
              <a:pPr/>
              <a:t>20</a:t>
            </a:fld>
            <a:endParaRPr lang="en-US" smtClean="0">
              <a:ea typeface="ＭＳ Ｐゴシック" charset="-128"/>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To reach our goals, we realized that effectively communicating about our work is critical.  </a:t>
            </a:r>
          </a:p>
          <a:p>
            <a:pPr eaLnBrk="1" hangingPunct="1"/>
            <a:r>
              <a:rPr lang="en-US" smtClean="0"/>
              <a:t>SCP gives consults with many of the leaders and staff of our grant projects, as well as helping to coordinate the communications activities for the collective group of grantees in our overall nursing and social work initiatives.  SCP reach out to the media, help us with our staff blog, the Health AGEnda, and provide support for the entire Hartford network, including scholars and fellows like of you, with free resources like Bandwidthonline.org.  </a:t>
            </a:r>
          </a:p>
          <a:p>
            <a:pPr eaLnBrk="1" hangingPunct="1"/>
            <a:endParaRPr lang="en-US" smtClean="0"/>
          </a:p>
          <a:p>
            <a:pPr eaLnBrk="1" hangingPunct="1"/>
            <a:r>
              <a:rPr lang="en-US" smtClean="0"/>
              <a:t>And of course, as part of the Communications Initiative, SCP organizes this conference for scholars and project leaders like you.  We want all of our Hartford network to feel comfortable and be expert not only in their area of research or work, but also in communicating about it.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1969176-F1C5-4D0F-970B-8FFE5B90C12C}" type="slidenum">
              <a:rPr lang="en-US" smtClean="0">
                <a:ea typeface="ＭＳ Ｐゴシック" charset="-128"/>
              </a:rPr>
              <a:pPr/>
              <a:t>21</a:t>
            </a:fld>
            <a:endParaRPr lang="en-US" smtClean="0">
              <a:ea typeface="ＭＳ Ｐゴシック" charset="-128"/>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Which is that we believe that effective communications is not only critical for us at the Foundation level, but also for all of our grantees and our entire network of scholars and fellows who are working on aging and health issues.  Our success is built on your success, which is built on you being an effective communicator about your work and the issues you care about.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D6AECE4-CBB9-4EC1-8E31-D36128548CEE}" type="slidenum">
              <a:rPr lang="en-US" smtClean="0">
                <a:ea typeface="ＭＳ Ｐゴシック" charset="-128"/>
              </a:rPr>
              <a:pPr/>
              <a:t>22</a:t>
            </a:fld>
            <a:endParaRPr lang="en-US" smtClean="0">
              <a:ea typeface="ＭＳ Ｐゴシック" charset="-128"/>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We want all of our network to be better able to communicate with their peers in other disciplines – both those who are and aren’t focused on aging issues – as well as institutional leaders, other funders, policy makers, and the public.  </a:t>
            </a:r>
          </a:p>
          <a:p>
            <a:pPr eaLnBrk="1" hangingPunct="1"/>
            <a:endParaRPr lang="en-US" smtClean="0"/>
          </a:p>
          <a:p>
            <a:pPr eaLnBrk="1" hangingPunct="1"/>
            <a:r>
              <a:rPr lang="en-US" smtClean="0"/>
              <a:t>We we want you to be better communicators benefit your career, raise awareness about the issues you work on, influence your institutional environment, and even change the hearts and minds of our political leaders.</a:t>
            </a:r>
          </a:p>
          <a:p>
            <a:pPr eaLnBrk="1" hangingPunct="1"/>
            <a:endParaRPr lang="en-US" smtClean="0"/>
          </a:p>
          <a:p>
            <a:pPr eaLnBrk="1" hangingPunct="1"/>
            <a:r>
              <a:rPr lang="en-US" smtClean="0"/>
              <a:t>What we really want is for you and all of us to be able to communicate to lead change.  Lead change that will And creating change is really what being a leader is all about.   And in many ways, that’s what we are really investing in at the Foundation. </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31AA790-AF37-4CF5-B089-36426D6D9188}" type="slidenum">
              <a:rPr lang="en-US" smtClean="0">
                <a:ea typeface="ＭＳ Ｐゴシック" charset="-128"/>
              </a:rPr>
              <a:pPr/>
              <a:t>23</a:t>
            </a:fld>
            <a:endParaRPr lang="en-US" smtClean="0">
              <a:ea typeface="ＭＳ Ｐゴシック" charset="-128"/>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 </a:t>
            </a:r>
          </a:p>
          <a:p>
            <a:pPr eaLnBrk="1" hangingPunct="1"/>
            <a:r>
              <a:rPr lang="en-US" smtClean="0"/>
              <a:t>In 2008, we recognized that importance of leadership development as an underlying program strategy and we dedicated our annual report to how our grantees and projects develop leaders across all of our funding areas. </a:t>
            </a:r>
          </a:p>
          <a:p>
            <a:pPr eaLnBrk="1" hangingPunct="1"/>
            <a:endParaRPr lang="en-US" smtClean="0"/>
          </a:p>
          <a:p>
            <a:pPr eaLnBrk="1" hangingPunct="1"/>
            <a:r>
              <a:rPr lang="en-US" smtClean="0"/>
              <a:t>We included in that report a call or challenge, asking Who will lead the way in improving care for older adults?</a:t>
            </a:r>
          </a:p>
          <a:p>
            <a:pPr eaLnBrk="1" hangingPunct="1"/>
            <a:endParaRPr lang="en-US" smtClean="0"/>
          </a:p>
          <a:p>
            <a:pPr eaLnBrk="1" hangingPunct="1"/>
            <a:r>
              <a:rPr lang="en-US" smtClean="0"/>
              <a:t>We believe that you and others funded through John A. Hartford Foundation programs will be those leaders and we want to do everything we can to support you in your work.  We want to help you be a better communicator and a leader of change for the sake of our parents, grandparents, and ourselves as we all age.</a:t>
            </a:r>
          </a:p>
          <a:p>
            <a:pPr eaLnBrk="1" hangingPunct="1"/>
            <a:endParaRPr lang="en-US" smtClean="0"/>
          </a:p>
          <a:p>
            <a:pPr eaLnBrk="1" hangingPunct="1"/>
            <a:r>
              <a:rPr lang="en-US" smtClean="0"/>
              <a:t>I’d like to close by thanking John, Chris and SCP for putting this conference together.  I know it’s a ton of work.  And I once again offer my congratulations to all of the participants.  I encourage you to actively participate, ask  a lot of questions, reach across interdisciplinary boundaries and to talk to Jim or I if you have any questions about John and George and the Foundation.</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25D0E5B-886B-4D76-8D45-AFA5FE9A23DE}" type="slidenum">
              <a:rPr lang="en-US" smtClean="0">
                <a:ea typeface="ＭＳ Ｐゴシック" charset="-128"/>
              </a:rPr>
              <a:pPr/>
              <a:t>3</a:t>
            </a:fld>
            <a:endParaRPr lang="en-US" smtClean="0">
              <a:ea typeface="ＭＳ Ｐゴシック" charset="-128"/>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So I’ll start with the Foundation Overview.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35178F3-6B5A-430D-8F9E-B6719A233C89}" type="slidenum">
              <a:rPr lang="en-US" smtClean="0">
                <a:ea typeface="ＭＳ Ｐゴシック" charset="-128"/>
              </a:rPr>
              <a:pPr/>
              <a:t>4</a:t>
            </a:fld>
            <a:endParaRPr lang="en-US" smtClean="0">
              <a:ea typeface="ＭＳ Ｐゴシック" charset="-128"/>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To avoid any confusion, we are not based in Hartford, Connecticut – a lovely place I’m sure, we are in NYC - and we aren’t The Hartford Insurance Group – there are no antlers in our logo and no insurance products to sell.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87B68AD-5292-40DD-B9A3-AA1B90B0096E}" type="slidenum">
              <a:rPr lang="en-US" smtClean="0">
                <a:ea typeface="ＭＳ Ｐゴシック" charset="-128"/>
              </a:rPr>
              <a:pPr/>
              <a:t>5</a:t>
            </a:fld>
            <a:endParaRPr lang="en-US" smtClean="0">
              <a:ea typeface="ＭＳ Ｐゴシック" charset="-128"/>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Let me introduce you to John and George.  You can also see their father John Huntington Hartford in the portrait behind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1099BA4-7FAE-4171-A38D-6C34E95728CF}" type="slidenum">
              <a:rPr lang="en-US" smtClean="0">
                <a:ea typeface="ＭＳ Ｐゴシック" charset="-128"/>
              </a:rPr>
              <a:pPr/>
              <a:t>6</a:t>
            </a:fld>
            <a:endParaRPr lang="en-US" smtClean="0">
              <a:ea typeface="ＭＳ Ｐゴシック" charset="-128"/>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The father started and the sons took over the Great Atlantic &amp; Pacific Tea Company, better known as the A&amp;P grocery store empire.  According to Time Magazine, in its day the A&amp;P was second only to General Motors in selling the most products in the world.  </a:t>
            </a:r>
          </a:p>
          <a:p>
            <a:pPr eaLnBrk="1" hangingPunct="1"/>
            <a:endParaRPr lang="en-US" smtClean="0"/>
          </a:p>
          <a:p>
            <a:pPr eaLnBrk="1" hangingPunct="1"/>
            <a:r>
              <a:rPr lang="en-US" smtClean="0"/>
              <a:t>Through bequests upon their deaths, John and George created the John A. Hartford Foundation in 1929.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62B426C-BC8C-4084-87D7-9D711FA1A7E3}" type="slidenum">
              <a:rPr lang="en-US" smtClean="0">
                <a:ea typeface="ＭＳ Ｐゴシック" charset="-128"/>
              </a:rPr>
              <a:pPr/>
              <a:t>7</a:t>
            </a:fld>
            <a:endParaRPr lang="en-US" smtClean="0">
              <a:ea typeface="ＭＳ Ｐゴシック" charset="-128"/>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John and George left these instructions for future staff and Trustees.  Do the greatest good for the greatest number. And carve from the whole vast spectrum of human needs one small band that the heart and mind together tell you is the area in which you can make your best contribution. </a:t>
            </a:r>
          </a:p>
          <a:p>
            <a:pPr eaLnBrk="1" hangingPunct="1"/>
            <a:endParaRPr lang="en-US" smtClean="0"/>
          </a:p>
          <a:p>
            <a:pPr eaLnBrk="1" hangingPunct="1"/>
            <a:r>
              <a:rPr lang="en-US" smtClean="0"/>
              <a:t>The Foundation’s contribution was always health-related - biomedical research in the early years, funding things like the first kidney transplants and early laser eye surgery, before there was anything like the National Institutes of Health.</a:t>
            </a:r>
          </a:p>
          <a:p>
            <a:pPr eaLnBrk="1" hangingPunct="1"/>
            <a:endParaRPr lang="en-US" smtClean="0"/>
          </a:p>
          <a:p>
            <a:pPr eaLnBrk="1" hangingPunct="1"/>
            <a:r>
              <a:rPr lang="en-US" smtClean="0"/>
              <a:t>In the 1980’s the Trustees and staff decided to look more closely at the “one small band” where the Foundation could really do the greatest good.  They decided to aim at what they saw as THE big issue that was not being addressed…</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0F85855-4A92-44AF-B8E7-C7CB30B2C8EC}" type="slidenum">
              <a:rPr lang="en-US" smtClean="0">
                <a:ea typeface="ＭＳ Ｐゴシック" charset="-128"/>
              </a:rPr>
              <a:pPr/>
              <a:t>8</a:t>
            </a:fld>
            <a:endParaRPr lang="en-US" smtClean="0">
              <a:ea typeface="ＭＳ Ｐゴシック" charset="-128"/>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Which leads to our current program and our mission, which is 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9615491-B3CF-4454-BA4F-7ED31E411C08}" type="slidenum">
              <a:rPr lang="en-US" smtClean="0">
                <a:ea typeface="ＭＳ Ｐゴシック" charset="-128"/>
              </a:rPr>
              <a:pPr/>
              <a:t>9</a:t>
            </a:fld>
            <a:endParaRPr lang="en-US" smtClean="0">
              <a:ea typeface="ＭＳ Ｐゴシック" charset="-128"/>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solidFill>
                  <a:schemeClr val="bg1"/>
                </a:solidFill>
              </a:rPr>
              <a:t>To improve the health of older adults. We are now the leading philanthropy in the US that has this and only this focus.  </a:t>
            </a:r>
          </a:p>
          <a:p>
            <a:pPr eaLnBrk="1" hangingPunct="1"/>
            <a:endParaRPr lang="en-US" smtClean="0">
              <a:solidFill>
                <a:schemeClr val="bg1"/>
              </a:solidFill>
            </a:endParaRPr>
          </a:p>
          <a:p>
            <a:pPr eaLnBrk="1" hangingPunct="1"/>
            <a:r>
              <a:rPr lang="en-US" smtClean="0">
                <a:solidFill>
                  <a:schemeClr val="bg1"/>
                </a:solidFill>
              </a:rPr>
              <a:t>And we are also very focused in our how we try to meet this goal, which is by creating a more skilled workforce and a better designed health care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1A948-49BF-4901-A820-3297E7B417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D7158-562A-400F-9B2A-89BD94EA9F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69C25-807B-48CB-8721-6907D9B0CA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71600" y="1600200"/>
            <a:ext cx="73152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D2762-99E9-4998-9CE7-C453BAAB9E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DC6890-A76C-47BF-AECD-2A39364A07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DF3348-C84F-4259-B03A-0A5965B1B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D352B6-B1B2-4C69-AEB1-7410ECFBC4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1AED37-780F-49DC-9777-2DE7CF6D33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A64354-7804-40AF-9C4A-48CA30671F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0F33EC-329C-46DD-ABD7-0CCCBD7F8C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66F765-184B-4985-A6A8-D8230EFA6F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B49FCE-3AC8-4F37-8457-602D4825FD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274638"/>
            <a:ext cx="7315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716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824723CB-7F88-4BEA-A79E-9E00383D8F1D}" type="slidenum">
              <a:rPr lang="en-US"/>
              <a:pPr>
                <a:defRPr/>
              </a:pPr>
              <a:t>‹#›</a:t>
            </a:fld>
            <a:endParaRPr lang="en-US"/>
          </a:p>
        </p:txBody>
      </p:sp>
      <p:pic>
        <p:nvPicPr>
          <p:cNvPr id="2055" name="Picture 3"/>
          <p:cNvPicPr>
            <a:picLocks noChangeAspect="1" noChangeArrowheads="1"/>
          </p:cNvPicPr>
          <p:nvPr userDrawn="1"/>
        </p:nvPicPr>
        <p:blipFill>
          <a:blip r:embed="rId14" cstate="print"/>
          <a:srcRect b="21486"/>
          <a:stretch>
            <a:fillRect/>
          </a:stretch>
        </p:blipFill>
        <p:spPr bwMode="auto">
          <a:xfrm>
            <a:off x="0" y="0"/>
            <a:ext cx="136366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b="1" i="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2pPr>
      <a:lvl3pPr algn="ctr" rtl="0" eaLnBrk="0" fontAlgn="base" hangingPunct="0">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3pPr>
      <a:lvl4pPr algn="ctr" rtl="0" eaLnBrk="0" fontAlgn="base" hangingPunct="0">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4pPr>
      <a:lvl5pPr algn="ctr" rtl="0" eaLnBrk="0" fontAlgn="base" hangingPunct="0">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5pPr>
      <a:lvl6pPr marL="457200" algn="ctr" rtl="0" fontAlgn="base">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6pPr>
      <a:lvl7pPr marL="914400" algn="ctr" rtl="0" fontAlgn="base">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7pPr>
      <a:lvl8pPr marL="1371600" algn="ctr" rtl="0" fontAlgn="base">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8pPr>
      <a:lvl9pPr marL="1828800" algn="ctr" rtl="0" fontAlgn="base">
        <a:spcBef>
          <a:spcPct val="0"/>
        </a:spcBef>
        <a:spcAft>
          <a:spcPct val="0"/>
        </a:spcAft>
        <a:defRPr sz="3200" b="1" i="1">
          <a:solidFill>
            <a:schemeClr val="bg1"/>
          </a:solidFill>
          <a:effectLst>
            <a:outerShdw blurRad="38100" dist="38100" dir="2700000" algn="tl">
              <a:srgbClr val="000000"/>
            </a:outerShdw>
          </a:effectLst>
          <a:latin typeface="Calibri"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800" b="1">
          <a:solidFill>
            <a:schemeClr val="bg1"/>
          </a:solidFill>
          <a:latin typeface="+mn-lt"/>
          <a:ea typeface="+mn-ea"/>
        </a:defRPr>
      </a:lvl3pPr>
      <a:lvl4pPr marL="1600200" indent="-228600" algn="l" rtl="0" eaLnBrk="0" fontAlgn="base" hangingPunct="0">
        <a:spcBef>
          <a:spcPct val="20000"/>
        </a:spcBef>
        <a:spcAft>
          <a:spcPct val="0"/>
        </a:spcAft>
        <a:buChar char="–"/>
        <a:defRPr sz="2800" b="1">
          <a:solidFill>
            <a:schemeClr val="bg1"/>
          </a:solidFill>
          <a:latin typeface="+mn-lt"/>
          <a:ea typeface="+mn-ea"/>
        </a:defRPr>
      </a:lvl4pPr>
      <a:lvl5pPr marL="2057400" indent="-228600" algn="l" rtl="0" eaLnBrk="0" fontAlgn="base" hangingPunct="0">
        <a:spcBef>
          <a:spcPct val="20000"/>
        </a:spcBef>
        <a:spcAft>
          <a:spcPct val="0"/>
        </a:spcAft>
        <a:buChar char="»"/>
        <a:defRPr sz="2800" b="1">
          <a:solidFill>
            <a:schemeClr val="bg1"/>
          </a:solidFill>
          <a:latin typeface="+mn-lt"/>
          <a:ea typeface="+mn-ea"/>
        </a:defRPr>
      </a:lvl5pPr>
      <a:lvl6pPr marL="2514600" indent="-228600" algn="l" rtl="0" fontAlgn="base">
        <a:spcBef>
          <a:spcPct val="20000"/>
        </a:spcBef>
        <a:spcAft>
          <a:spcPct val="0"/>
        </a:spcAft>
        <a:buChar char="»"/>
        <a:defRPr sz="2800" b="1">
          <a:solidFill>
            <a:schemeClr val="bg1"/>
          </a:solidFill>
          <a:latin typeface="+mn-lt"/>
          <a:ea typeface="+mn-ea"/>
        </a:defRPr>
      </a:lvl6pPr>
      <a:lvl7pPr marL="2971800" indent="-228600" algn="l" rtl="0" fontAlgn="base">
        <a:spcBef>
          <a:spcPct val="20000"/>
        </a:spcBef>
        <a:spcAft>
          <a:spcPct val="0"/>
        </a:spcAft>
        <a:buChar char="»"/>
        <a:defRPr sz="2800" b="1">
          <a:solidFill>
            <a:schemeClr val="bg1"/>
          </a:solidFill>
          <a:latin typeface="+mn-lt"/>
          <a:ea typeface="+mn-ea"/>
        </a:defRPr>
      </a:lvl7pPr>
      <a:lvl8pPr marL="3429000" indent="-228600" algn="l" rtl="0" fontAlgn="base">
        <a:spcBef>
          <a:spcPct val="20000"/>
        </a:spcBef>
        <a:spcAft>
          <a:spcPct val="0"/>
        </a:spcAft>
        <a:buChar char="»"/>
        <a:defRPr sz="2800" b="1">
          <a:solidFill>
            <a:schemeClr val="bg1"/>
          </a:solidFill>
          <a:latin typeface="+mn-lt"/>
          <a:ea typeface="+mn-ea"/>
        </a:defRPr>
      </a:lvl8pPr>
      <a:lvl9pPr marL="3886200" indent="-228600" algn="l" rtl="0" fontAlgn="base">
        <a:spcBef>
          <a:spcPct val="20000"/>
        </a:spcBef>
        <a:spcAft>
          <a:spcPct val="0"/>
        </a:spcAft>
        <a:buChar char="»"/>
        <a:defRPr sz="28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aannet.org/" TargetMode="External"/><Relationship Id="rId13" Type="http://schemas.openxmlformats.org/officeDocument/2006/relationships/image" Target="../media/image14.jpeg"/><Relationship Id="rId3" Type="http://schemas.openxmlformats.org/officeDocument/2006/relationships/hyperlink" Target="http://www.americangeriatrics.org/" TargetMode="External"/><Relationship Id="rId7" Type="http://schemas.openxmlformats.org/officeDocument/2006/relationships/image" Target="../media/image11.png"/><Relationship Id="rId12" Type="http://schemas.openxmlformats.org/officeDocument/2006/relationships/hyperlink" Target="http://www.google.com/imgres?imgurl=http://www.vnsny.org/images/logo.vnsny.gif&amp;imgrefurl=http://www.vnsny.org/&amp;usg=__MFSTbBfHBh22l96zJwdII4scCiY=&amp;h=124&amp;w=127&amp;sz=6&amp;hl=en&amp;start=1&amp;itbs=1&amp;tbnid=2TjY3BQhVBNA1M:&amp;tbnh=88&amp;tbnw=90&amp;prev=/images%3Fq%3Dvnsny%2Blogo%26hl%3Den%26sa%3DX%26gbv%3D2%26tbs%3Disch: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jpeg"/><Relationship Id="rId5" Type="http://schemas.openxmlformats.org/officeDocument/2006/relationships/hyperlink" Target="http://www.afar.org/" TargetMode="External"/><Relationship Id="rId15" Type="http://schemas.openxmlformats.org/officeDocument/2006/relationships/image" Target="../media/image15.jpeg"/><Relationship Id="rId10" Type="http://schemas.openxmlformats.org/officeDocument/2006/relationships/hyperlink" Target="http://www.google.com/imgres?imgurl=http://upload.wikimedia.org/wikipedia/commons/a/a9/SHMLogo_4C.png&amp;imgrefurl=http://en.wikipedia.org/wiki/Society_of_Hospital_Medicine&amp;usg=__f-tnAR2PSoGucF0xquKRv1unBc8=&amp;h=162&amp;w=378&amp;sz=4&amp;hl=en&amp;start=2&amp;itbs=1&amp;tbnid=yjWPyodUL8LsaM:&amp;tbnh=52&amp;tbnw=122&amp;prev=/images%3Fq%3Dsociety%2Bof%2Bhospital%2Bmedicine%26hl%3Den%26gbv%3D2%26tbs%3Disch:1" TargetMode="External"/><Relationship Id="rId4" Type="http://schemas.openxmlformats.org/officeDocument/2006/relationships/image" Target="../media/image9.jpeg"/><Relationship Id="rId9" Type="http://schemas.openxmlformats.org/officeDocument/2006/relationships/image" Target="../media/image12.jpeg"/><Relationship Id="rId14" Type="http://schemas.openxmlformats.org/officeDocument/2006/relationships/hyperlink" Target="http://www.google.com/imgres?imgurl=http://image.volunteersolutions.org/images/cache/000/010/288/772/10288772724.jpg&amp;imgrefurl=http://www.volunteercentersbayarea.org/org/11214185-printer.html&amp;usg=__iuau0k4mPpFp6NLCuEqL9DUNRmE=&amp;h=275&amp;w=1024&amp;sz=24&amp;hl=en&amp;start=2&amp;itbs=1&amp;tbnid=awLJMqtx0hzaXM:&amp;tbnh=40&amp;tbnw=150&amp;prev=/images%3Fq%3Daarp%2Bfoundation%2Blogo%26hl%3Den%26sa%3DG%26gbv%3D2%26tbs%3Disch: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atlanticphilanthropies.org/" TargetMode="External"/><Relationship Id="rId13" Type="http://schemas.openxmlformats.org/officeDocument/2006/relationships/image" Target="../media/image21.jpeg"/><Relationship Id="rId3" Type="http://schemas.openxmlformats.org/officeDocument/2006/relationships/hyperlink" Target="http://www.google.com/imgres?imgurl=http://www.ieee.org/portal/cms_docs/about/awards/HonorsCeremony/Moore_Logo_(High_Res).jpg&amp;imgrefurl=http://daymix.com/Gordon-And-Betty-Moore-Foundation/&amp;usg=__Lx1Q80F-7YLK1QGcMvvArt8c7fQ=&amp;h=430&amp;w=1050&amp;sz=172&amp;hl=en&amp;start=2&amp;itbs=1&amp;tbnid=fAtrabJuriEKLM:&amp;tbnh=61&amp;tbnw=150&amp;prev=/images%3Fq%3Dgordon%2Band%2Bbetty%2Bmoore%2Bfoundation%2Blogo%26hl%3Den%26sa%3DG%26gbv%3D2%26tbs%3Disch:1" TargetMode="External"/><Relationship Id="rId7" Type="http://schemas.openxmlformats.org/officeDocument/2006/relationships/image" Target="../media/image18.jpeg"/><Relationship Id="rId12" Type="http://schemas.openxmlformats.org/officeDocument/2006/relationships/hyperlink" Target="http://www.google.com/imgres?imgurl=http://www.veteranstoday.com/wp-content/uploads/2010/06/070312_Department_of_Veterans_Affairs_logo.jpg&amp;imgrefurl=http://www.veteranstoday.com/2010/06/03/vvaw-to-offer-expanded-services-to-vets-with-ptsd/&amp;usg=__1z4H7lBMZmi06InFk0unEsqSeAA=&amp;h=205&amp;w=389&amp;sz=9&amp;hl=en&amp;start=1&amp;itbs=1&amp;tbnid=lYcDO_GgqfrP5M:&amp;tbnh=65&amp;tbnw=123&amp;prev=/images%3Fq%3Ddepartment%2Bof%2Bveteran%2527s%2Baffairs%2Blogo%26hl%3Den%26gbv%3D2%26tbs%3Disch: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med.unc.edu/aging/reynolds.htm" TargetMode="External"/><Relationship Id="rId11" Type="http://schemas.openxmlformats.org/officeDocument/2006/relationships/image" Target="../media/image20.jpe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hyperlink" Target="http://www.google.com/imgres?imgurl=http://www.lazerfit.com/locations/logos/NIH.gif&amp;imgrefurl=http://www.lazerfit.com/locations/&amp;usg=__9eLoAH9k0v1zaMbSONmfZR8-rKI=&amp;h=300&amp;w=300&amp;sz=15&amp;hl=en&amp;start=1&amp;itbs=1&amp;tbnid=hNQ6Q21ye9apMM:&amp;tbnh=116&amp;tbnw=116&amp;prev=/images%3Fq%3Dnational%2Binstitutes%2Bof%2Bhealth%2Blogo%26hl%3Den%26gbv%3D2%26tbs%3Disch:1" TargetMode="External"/><Relationship Id="rId4" Type="http://schemas.openxmlformats.org/officeDocument/2006/relationships/image" Target="../media/image16.jpeg"/><Relationship Id="rId9" Type="http://schemas.openxmlformats.org/officeDocument/2006/relationships/image" Target="../media/image19.png"/><Relationship Id="rId14" Type="http://schemas.openxmlformats.org/officeDocument/2006/relationships/hyperlink" Target="http://www.nia.nih.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p.edu/catalog/12089.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aboutscp.com/default.asp" TargetMode="External"/><Relationship Id="rId7" Type="http://schemas.openxmlformats.org/officeDocument/2006/relationships/hyperlink" Target="http://gswi.org/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jhartfound.org/ar2008buil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1363663" y="411163"/>
            <a:ext cx="7780337" cy="1800225"/>
          </a:xfrm>
          <a:prstGeom prst="rect">
            <a:avLst/>
          </a:prstGeom>
          <a:noFill/>
          <a:ln w="9525">
            <a:noFill/>
            <a:miter lim="800000"/>
            <a:headEnd/>
            <a:tailEnd/>
          </a:ln>
          <a:effectLst/>
        </p:spPr>
        <p:txBody>
          <a:bodyPr>
            <a:spAutoFit/>
          </a:bodyPr>
          <a:lstStyle/>
          <a:p>
            <a:pPr algn="ctr">
              <a:defRPr/>
            </a:pPr>
            <a:r>
              <a:rPr lang="en-US" sz="1500" dirty="0">
                <a:solidFill>
                  <a:schemeClr val="bg1"/>
                </a:solidFill>
                <a:latin typeface="Franklin Gothic Book" pitchFamily="34" charset="0"/>
              </a:rPr>
              <a:t/>
            </a:r>
            <a:br>
              <a:rPr lang="en-US" sz="1500" dirty="0">
                <a:solidFill>
                  <a:schemeClr val="bg1"/>
                </a:solidFill>
                <a:latin typeface="Franklin Gothic Book" pitchFamily="34" charset="0"/>
              </a:rPr>
            </a:br>
            <a:r>
              <a:rPr lang="en-US" sz="3200" b="1" dirty="0">
                <a:solidFill>
                  <a:schemeClr val="bg1"/>
                </a:solidFill>
                <a:effectLst>
                  <a:outerShdw blurRad="38100" dist="38100" dir="2700000" algn="tl">
                    <a:srgbClr val="000000"/>
                  </a:outerShdw>
                </a:effectLst>
                <a:latin typeface="Calibri" pitchFamily="34" charset="0"/>
              </a:rPr>
              <a:t>2011 Interdisciplinary Scholars </a:t>
            </a:r>
          </a:p>
          <a:p>
            <a:pPr algn="ctr">
              <a:defRPr/>
            </a:pPr>
            <a:r>
              <a:rPr lang="en-US" sz="3200" b="1" dirty="0">
                <a:solidFill>
                  <a:schemeClr val="bg1"/>
                </a:solidFill>
                <a:effectLst>
                  <a:outerShdw blurRad="38100" dist="38100" dir="2700000" algn="tl">
                    <a:srgbClr val="000000"/>
                  </a:outerShdw>
                </a:effectLst>
                <a:latin typeface="Calibri" pitchFamily="34" charset="0"/>
              </a:rPr>
              <a:t>Communications Conference </a:t>
            </a:r>
          </a:p>
          <a:p>
            <a:pPr algn="ctr">
              <a:defRPr/>
            </a:pPr>
            <a:endParaRPr lang="en-US" sz="3200" b="1" dirty="0">
              <a:solidFill>
                <a:schemeClr val="bg1"/>
              </a:solidFill>
              <a:effectLst>
                <a:outerShdw blurRad="38100" dist="38100" dir="2700000" algn="tl">
                  <a:srgbClr val="000000"/>
                </a:outerShdw>
              </a:effectLst>
              <a:latin typeface="Calibri" pitchFamily="34" charset="0"/>
            </a:endParaRPr>
          </a:p>
        </p:txBody>
      </p:sp>
      <p:sp>
        <p:nvSpPr>
          <p:cNvPr id="7" name="TextBox 6"/>
          <p:cNvSpPr txBox="1"/>
          <p:nvPr/>
        </p:nvSpPr>
        <p:spPr>
          <a:xfrm>
            <a:off x="1363663" y="2046288"/>
            <a:ext cx="7780337" cy="1006475"/>
          </a:xfrm>
          <a:prstGeom prst="rect">
            <a:avLst/>
          </a:prstGeom>
          <a:noFill/>
        </p:spPr>
        <p:txBody>
          <a:bodyPr>
            <a:spAutoFit/>
          </a:bodyPr>
          <a:lstStyle/>
          <a:p>
            <a:pPr algn="ctr" eaLnBrk="0" hangingPunct="0">
              <a:defRPr/>
            </a:pPr>
            <a:r>
              <a:rPr lang="en-US" sz="6000" b="1" i="1">
                <a:solidFill>
                  <a:schemeClr val="bg1"/>
                </a:solidFill>
                <a:effectLst>
                  <a:outerShdw blurRad="38100" dist="38100" dir="2700000" algn="tl">
                    <a:srgbClr val="000000"/>
                  </a:outerShdw>
                </a:effectLst>
                <a:latin typeface="Calibri" pitchFamily="34" charset="0"/>
              </a:rPr>
              <a:t>WELCOME</a:t>
            </a:r>
            <a:endParaRPr lang="en-US" sz="4400" b="1">
              <a:solidFill>
                <a:schemeClr val="bg1"/>
              </a:solidFill>
              <a:latin typeface="Calibri" pitchFamily="34" charset="0"/>
            </a:endParaRPr>
          </a:p>
        </p:txBody>
      </p:sp>
      <p:pic>
        <p:nvPicPr>
          <p:cNvPr id="3076" name="Picture 3"/>
          <p:cNvPicPr>
            <a:picLocks noChangeAspect="1" noChangeArrowheads="1"/>
          </p:cNvPicPr>
          <p:nvPr/>
        </p:nvPicPr>
        <p:blipFill>
          <a:blip r:embed="rId3" cstate="print"/>
          <a:srcRect b="21486"/>
          <a:stretch>
            <a:fillRect/>
          </a:stretch>
        </p:blipFill>
        <p:spPr bwMode="auto">
          <a:xfrm>
            <a:off x="0" y="0"/>
            <a:ext cx="1363663" cy="6858000"/>
          </a:xfrm>
          <a:prstGeom prst="rect">
            <a:avLst/>
          </a:prstGeom>
          <a:noFill/>
          <a:ln w="9525">
            <a:noFill/>
            <a:miter lim="800000"/>
            <a:headEnd/>
            <a:tailEnd/>
          </a:ln>
        </p:spPr>
      </p:pic>
      <p:sp>
        <p:nvSpPr>
          <p:cNvPr id="2" name="TextBox 6"/>
          <p:cNvSpPr txBox="1"/>
          <p:nvPr/>
        </p:nvSpPr>
        <p:spPr>
          <a:xfrm>
            <a:off x="1363663" y="3278188"/>
            <a:ext cx="7780337" cy="2347912"/>
          </a:xfrm>
          <a:prstGeom prst="rect">
            <a:avLst/>
          </a:prstGeom>
          <a:noFill/>
        </p:spPr>
        <p:txBody>
          <a:bodyPr>
            <a:spAutoFit/>
          </a:bodyPr>
          <a:lstStyle/>
          <a:p>
            <a:pPr algn="ctr" eaLnBrk="0" hangingPunct="0">
              <a:defRPr/>
            </a:pPr>
            <a:r>
              <a:rPr lang="en-US" sz="4000" b="1" dirty="0">
                <a:solidFill>
                  <a:schemeClr val="bg1"/>
                </a:solidFill>
                <a:effectLst>
                  <a:outerShdw blurRad="38100" dist="38100" dir="2700000" algn="tl">
                    <a:srgbClr val="000000"/>
                  </a:outerShdw>
                </a:effectLst>
                <a:latin typeface="Calibri" pitchFamily="34" charset="0"/>
              </a:rPr>
              <a:t>The John A. Hartford Foundation</a:t>
            </a:r>
            <a:r>
              <a:rPr lang="en-US" sz="2800" b="1" dirty="0">
                <a:solidFill>
                  <a:schemeClr val="bg1"/>
                </a:solidFill>
                <a:latin typeface="Calibri" pitchFamily="34" charset="0"/>
              </a:rPr>
              <a:t/>
            </a:r>
            <a:br>
              <a:rPr lang="en-US" sz="2800" b="1" dirty="0">
                <a:solidFill>
                  <a:schemeClr val="bg1"/>
                </a:solidFill>
                <a:latin typeface="Calibri" pitchFamily="34" charset="0"/>
              </a:rPr>
            </a:br>
            <a:r>
              <a:rPr lang="en-US" sz="2400" b="1" dirty="0">
                <a:solidFill>
                  <a:schemeClr val="bg1"/>
                </a:solidFill>
              </a:rPr>
              <a:t/>
            </a:r>
            <a:br>
              <a:rPr lang="en-US" sz="2400" b="1" dirty="0">
                <a:solidFill>
                  <a:schemeClr val="bg1"/>
                </a:solidFill>
              </a:rPr>
            </a:br>
            <a:r>
              <a:rPr lang="en-US" sz="2400" b="1" dirty="0">
                <a:solidFill>
                  <a:schemeClr val="bg1"/>
                </a:solidFill>
              </a:rPr>
              <a:t>Nora OBrien-Suric, PhD</a:t>
            </a:r>
            <a:r>
              <a:rPr lang="en-US" sz="2800" b="1" dirty="0">
                <a:solidFill>
                  <a:schemeClr val="bg1"/>
                </a:solidFill>
                <a:latin typeface="Calibri" pitchFamily="34" charset="0"/>
              </a:rPr>
              <a:t/>
            </a:r>
            <a:br>
              <a:rPr lang="en-US" sz="2800" b="1" dirty="0">
                <a:solidFill>
                  <a:schemeClr val="bg1"/>
                </a:solidFill>
                <a:latin typeface="Calibri" pitchFamily="34" charset="0"/>
              </a:rPr>
            </a:br>
            <a:r>
              <a:rPr lang="en-US" sz="2800" b="1" dirty="0">
                <a:solidFill>
                  <a:schemeClr val="bg1"/>
                </a:solidFill>
                <a:latin typeface="Calibri" pitchFamily="34" charset="0"/>
              </a:rPr>
              <a:t>Senior Program Officer</a:t>
            </a:r>
            <a:br>
              <a:rPr lang="en-US" sz="2800" b="1" dirty="0">
                <a:solidFill>
                  <a:schemeClr val="bg1"/>
                </a:solidFill>
                <a:latin typeface="Calibri" pitchFamily="34" charset="0"/>
              </a:rPr>
            </a:br>
            <a:endParaRPr lang="en-US" sz="2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5400" smtClean="0"/>
              <a:t>Why? An Aging America</a:t>
            </a:r>
          </a:p>
        </p:txBody>
      </p:sp>
      <p:sp>
        <p:nvSpPr>
          <p:cNvPr id="12291" name="Rectangle 3"/>
          <p:cNvSpPr>
            <a:spLocks noGrp="1" noChangeArrowheads="1"/>
          </p:cNvSpPr>
          <p:nvPr>
            <p:ph type="body" idx="1"/>
          </p:nvPr>
        </p:nvSpPr>
        <p:spPr>
          <a:xfrm>
            <a:off x="1752600" y="1600200"/>
            <a:ext cx="6705600" cy="4525963"/>
          </a:xfrm>
        </p:spPr>
        <p:txBody>
          <a:bodyPr/>
          <a:lstStyle/>
          <a:p>
            <a:pPr eaLnBrk="1" hangingPunct="1"/>
            <a:r>
              <a:rPr lang="en-US" sz="3600" smtClean="0"/>
              <a:t>Over 70 million 65+ by 2030</a:t>
            </a:r>
          </a:p>
          <a:p>
            <a:pPr eaLnBrk="1" hangingPunct="1"/>
            <a:r>
              <a:rPr lang="en-US" sz="3600" smtClean="0"/>
              <a:t>Older adults = core business of health care</a:t>
            </a:r>
          </a:p>
          <a:p>
            <a:pPr eaLnBrk="1" hangingPunct="1"/>
            <a:r>
              <a:rPr lang="en-US" sz="3600" smtClean="0"/>
              <a:t>An 80-year old is not a 50-year old: “Don’t Kill Granny”</a:t>
            </a:r>
          </a:p>
          <a:p>
            <a:pPr eaLnBrk="1" hangingPunct="1"/>
            <a:r>
              <a:rPr lang="en-US" sz="3600" smtClean="0"/>
              <a:t>Fragmented health care system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71600" y="457200"/>
            <a:ext cx="7772400" cy="1352550"/>
          </a:xfrm>
          <a:prstGeom prst="rect">
            <a:avLst/>
          </a:prstGeom>
          <a:noFill/>
          <a:ln w="9525">
            <a:noFill/>
            <a:miter lim="800000"/>
            <a:headEnd/>
            <a:tailEnd/>
          </a:ln>
        </p:spPr>
        <p:txBody>
          <a:bodyPr lIns="134810" tIns="67405" rIns="134810" bIns="67405">
            <a:spAutoFit/>
          </a:bodyPr>
          <a:lstStyle/>
          <a:p>
            <a:pPr marL="341313" indent="-341313" algn="ctr" defTabSz="1347788" eaLnBrk="0" hangingPunct="0">
              <a:defRPr/>
            </a:pPr>
            <a:r>
              <a:rPr lang="en-US" sz="4000" b="1">
                <a:solidFill>
                  <a:schemeClr val="bg1"/>
                </a:solidFill>
                <a:effectLst>
                  <a:outerShdw blurRad="38100" dist="38100" dir="2700000" algn="tl">
                    <a:srgbClr val="000000"/>
                  </a:outerShdw>
                </a:effectLst>
                <a:latin typeface="Calibri" pitchFamily="34" charset="0"/>
              </a:rPr>
              <a:t>Through its grant making, </a:t>
            </a:r>
          </a:p>
          <a:p>
            <a:pPr marL="341313" indent="-341313" algn="ctr" defTabSz="1347788" eaLnBrk="0" hangingPunct="0">
              <a:defRPr/>
            </a:pPr>
            <a:r>
              <a:rPr lang="en-US" sz="4000" b="1">
                <a:solidFill>
                  <a:schemeClr val="bg1"/>
                </a:solidFill>
                <a:effectLst>
                  <a:outerShdw blurRad="38100" dist="38100" dir="2700000" algn="tl">
                    <a:srgbClr val="000000"/>
                  </a:outerShdw>
                </a:effectLst>
                <a:latin typeface="Calibri" pitchFamily="34" charset="0"/>
              </a:rPr>
              <a:t>the Foundation seeks to: </a:t>
            </a:r>
          </a:p>
        </p:txBody>
      </p:sp>
      <p:sp>
        <p:nvSpPr>
          <p:cNvPr id="13315" name="Text Box 4"/>
          <p:cNvSpPr txBox="1">
            <a:spLocks noChangeArrowheads="1"/>
          </p:cNvSpPr>
          <p:nvPr/>
        </p:nvSpPr>
        <p:spPr bwMode="auto">
          <a:xfrm>
            <a:off x="1371600" y="2057400"/>
            <a:ext cx="5562600" cy="4405313"/>
          </a:xfrm>
          <a:prstGeom prst="rect">
            <a:avLst/>
          </a:prstGeom>
          <a:noFill/>
          <a:ln w="9525">
            <a:noFill/>
            <a:miter lim="800000"/>
            <a:headEnd/>
            <a:tailEnd/>
          </a:ln>
        </p:spPr>
        <p:txBody>
          <a:bodyPr lIns="134810" tIns="67405" rIns="134810" bIns="67405">
            <a:spAutoFit/>
          </a:bodyPr>
          <a:lstStyle/>
          <a:p>
            <a:pPr marL="341313" indent="-341313" defTabSz="1347788" eaLnBrk="0" hangingPunct="0">
              <a:spcBef>
                <a:spcPct val="50000"/>
              </a:spcBef>
              <a:buClr>
                <a:schemeClr val="bg1"/>
              </a:buClr>
              <a:buFont typeface="Arial" pitchFamily="34" charset="0"/>
              <a:buChar char="•"/>
            </a:pPr>
            <a:r>
              <a:rPr lang="en-US" sz="2800">
                <a:solidFill>
                  <a:schemeClr val="bg1"/>
                </a:solidFill>
                <a:latin typeface="Calibri" pitchFamily="34" charset="0"/>
              </a:rPr>
              <a:t>Increase recruitment/retention of </a:t>
            </a:r>
            <a:r>
              <a:rPr lang="en-US" sz="2800" i="1">
                <a:solidFill>
                  <a:srgbClr val="FFFF00"/>
                </a:solidFill>
                <a:latin typeface="Calibri" pitchFamily="34" charset="0"/>
              </a:rPr>
              <a:t>geriatric specialists</a:t>
            </a:r>
            <a:r>
              <a:rPr lang="en-US" sz="2800">
                <a:solidFill>
                  <a:schemeClr val="bg1"/>
                </a:solidFill>
                <a:latin typeface="Calibri" pitchFamily="34" charset="0"/>
              </a:rPr>
              <a:t> in medicine, nursing, &amp; social work;</a:t>
            </a:r>
          </a:p>
          <a:p>
            <a:pPr marL="341313" indent="-341313" defTabSz="1347788" eaLnBrk="0" hangingPunct="0">
              <a:spcBef>
                <a:spcPct val="50000"/>
              </a:spcBef>
              <a:buClr>
                <a:schemeClr val="bg1"/>
              </a:buClr>
              <a:buFont typeface="Arial" pitchFamily="34" charset="0"/>
              <a:buChar char="•"/>
            </a:pPr>
            <a:r>
              <a:rPr lang="en-US" sz="2800">
                <a:solidFill>
                  <a:schemeClr val="bg1"/>
                </a:solidFill>
                <a:latin typeface="Calibri" pitchFamily="34" charset="0"/>
              </a:rPr>
              <a:t>Improve </a:t>
            </a:r>
            <a:r>
              <a:rPr lang="en-US" sz="2800" i="1">
                <a:solidFill>
                  <a:srgbClr val="FFFF00"/>
                </a:solidFill>
                <a:latin typeface="Calibri" pitchFamily="34" charset="0"/>
              </a:rPr>
              <a:t>all health professionals’</a:t>
            </a:r>
            <a:r>
              <a:rPr lang="en-US" sz="2800">
                <a:solidFill>
                  <a:schemeClr val="bg1"/>
                </a:solidFill>
                <a:latin typeface="Calibri" pitchFamily="34" charset="0"/>
              </a:rPr>
              <a:t> ability to deliver skilled geriatric care; and</a:t>
            </a:r>
          </a:p>
          <a:p>
            <a:pPr marL="341313" indent="-341313" defTabSz="1347788" eaLnBrk="0" hangingPunct="0">
              <a:spcBef>
                <a:spcPct val="50000"/>
              </a:spcBef>
              <a:buClr>
                <a:schemeClr val="bg1"/>
              </a:buClr>
              <a:buFont typeface="Arial" pitchFamily="34" charset="0"/>
              <a:buChar char="•"/>
            </a:pPr>
            <a:r>
              <a:rPr lang="en-US" sz="2800">
                <a:solidFill>
                  <a:schemeClr val="bg1"/>
                </a:solidFill>
                <a:latin typeface="Calibri" pitchFamily="34" charset="0"/>
              </a:rPr>
              <a:t>Redesign </a:t>
            </a:r>
            <a:r>
              <a:rPr lang="en-US" sz="2800" i="1">
                <a:solidFill>
                  <a:srgbClr val="FFFF00"/>
                </a:solidFill>
                <a:latin typeface="Calibri" pitchFamily="34" charset="0"/>
              </a:rPr>
              <a:t>models of care</a:t>
            </a:r>
            <a:r>
              <a:rPr lang="en-US" sz="2800">
                <a:solidFill>
                  <a:schemeClr val="bg1"/>
                </a:solidFill>
                <a:latin typeface="Calibri" pitchFamily="34" charset="0"/>
              </a:rPr>
              <a:t> that integrate and improve services for older patients.</a:t>
            </a:r>
          </a:p>
        </p:txBody>
      </p:sp>
      <p:grpSp>
        <p:nvGrpSpPr>
          <p:cNvPr id="2" name="Group 11"/>
          <p:cNvGrpSpPr>
            <a:grpSpLocks/>
          </p:cNvGrpSpPr>
          <p:nvPr/>
        </p:nvGrpSpPr>
        <p:grpSpPr bwMode="auto">
          <a:xfrm>
            <a:off x="6781800" y="2057400"/>
            <a:ext cx="2362200" cy="2895600"/>
            <a:chOff x="4272" y="1296"/>
            <a:chExt cx="1488" cy="1824"/>
          </a:xfrm>
        </p:grpSpPr>
        <p:sp>
          <p:nvSpPr>
            <p:cNvPr id="13320" name="AutoShape 7"/>
            <p:cNvSpPr>
              <a:spLocks/>
            </p:cNvSpPr>
            <p:nvPr/>
          </p:nvSpPr>
          <p:spPr bwMode="auto">
            <a:xfrm>
              <a:off x="4272" y="1296"/>
              <a:ext cx="192" cy="1824"/>
            </a:xfrm>
            <a:prstGeom prst="rightBrace">
              <a:avLst>
                <a:gd name="adj1" fmla="val 79167"/>
                <a:gd name="adj2" fmla="val 50000"/>
              </a:avLst>
            </a:prstGeom>
            <a:noFill/>
            <a:ln w="9525">
              <a:solidFill>
                <a:schemeClr val="bg1"/>
              </a:solidFill>
              <a:round/>
              <a:headEnd/>
              <a:tailEnd/>
            </a:ln>
          </p:spPr>
          <p:txBody>
            <a:bodyPr wrap="none" anchor="ctr"/>
            <a:lstStyle/>
            <a:p>
              <a:endParaRPr lang="en-US"/>
            </a:p>
          </p:txBody>
        </p:sp>
        <p:sp>
          <p:nvSpPr>
            <p:cNvPr id="13321" name="Text Box 9"/>
            <p:cNvSpPr txBox="1">
              <a:spLocks noChangeArrowheads="1"/>
            </p:cNvSpPr>
            <p:nvPr/>
          </p:nvSpPr>
          <p:spPr bwMode="auto">
            <a:xfrm>
              <a:off x="4464" y="1536"/>
              <a:ext cx="1296" cy="1134"/>
            </a:xfrm>
            <a:prstGeom prst="rect">
              <a:avLst/>
            </a:prstGeom>
            <a:noFill/>
            <a:ln w="9525">
              <a:noFill/>
              <a:miter lim="800000"/>
              <a:headEnd/>
              <a:tailEnd/>
            </a:ln>
          </p:spPr>
          <p:txBody>
            <a:bodyPr>
              <a:spAutoFit/>
            </a:bodyPr>
            <a:lstStyle/>
            <a:p>
              <a:pPr algn="ctr">
                <a:spcBef>
                  <a:spcPct val="50000"/>
                </a:spcBef>
              </a:pPr>
              <a:r>
                <a:rPr lang="en-US" sz="2800" b="1">
                  <a:solidFill>
                    <a:srgbClr val="FFFF00"/>
                  </a:solidFill>
                </a:rPr>
                <a:t>Academic Geriatrics  &amp;    Training</a:t>
              </a:r>
            </a:p>
          </p:txBody>
        </p:sp>
      </p:grpSp>
      <p:grpSp>
        <p:nvGrpSpPr>
          <p:cNvPr id="3" name="Group 12"/>
          <p:cNvGrpSpPr>
            <a:grpSpLocks/>
          </p:cNvGrpSpPr>
          <p:nvPr/>
        </p:nvGrpSpPr>
        <p:grpSpPr bwMode="auto">
          <a:xfrm>
            <a:off x="6781800" y="4800600"/>
            <a:ext cx="2362200" cy="1800225"/>
            <a:chOff x="4272" y="3024"/>
            <a:chExt cx="1488" cy="1134"/>
          </a:xfrm>
        </p:grpSpPr>
        <p:sp>
          <p:nvSpPr>
            <p:cNvPr id="13318" name="AutoShape 8"/>
            <p:cNvSpPr>
              <a:spLocks/>
            </p:cNvSpPr>
            <p:nvPr/>
          </p:nvSpPr>
          <p:spPr bwMode="auto">
            <a:xfrm>
              <a:off x="4272" y="3264"/>
              <a:ext cx="192" cy="768"/>
            </a:xfrm>
            <a:prstGeom prst="rightBrace">
              <a:avLst>
                <a:gd name="adj1" fmla="val 33333"/>
                <a:gd name="adj2" fmla="val 50000"/>
              </a:avLst>
            </a:prstGeom>
            <a:noFill/>
            <a:ln w="9525">
              <a:solidFill>
                <a:schemeClr val="bg1"/>
              </a:solidFill>
              <a:round/>
              <a:headEnd/>
              <a:tailEnd/>
            </a:ln>
          </p:spPr>
          <p:txBody>
            <a:bodyPr wrap="none" anchor="ctr"/>
            <a:lstStyle/>
            <a:p>
              <a:endParaRPr lang="en-US"/>
            </a:p>
          </p:txBody>
        </p:sp>
        <p:sp>
          <p:nvSpPr>
            <p:cNvPr id="13319" name="Text Box 10"/>
            <p:cNvSpPr txBox="1">
              <a:spLocks noChangeArrowheads="1"/>
            </p:cNvSpPr>
            <p:nvPr/>
          </p:nvSpPr>
          <p:spPr bwMode="auto">
            <a:xfrm>
              <a:off x="4464" y="3024"/>
              <a:ext cx="1296" cy="1134"/>
            </a:xfrm>
            <a:prstGeom prst="rect">
              <a:avLst/>
            </a:prstGeom>
            <a:noFill/>
            <a:ln w="9525">
              <a:noFill/>
              <a:miter lim="800000"/>
              <a:headEnd/>
              <a:tailEnd/>
            </a:ln>
          </p:spPr>
          <p:txBody>
            <a:bodyPr>
              <a:spAutoFit/>
            </a:bodyPr>
            <a:lstStyle/>
            <a:p>
              <a:pPr algn="ctr">
                <a:spcBef>
                  <a:spcPct val="50000"/>
                </a:spcBef>
              </a:pPr>
              <a:r>
                <a:rPr lang="en-US" sz="2800" b="1">
                  <a:solidFill>
                    <a:srgbClr val="FFFF00"/>
                  </a:solidFill>
                </a:rPr>
                <a:t>Integrating &amp; Improving Services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ph idx="1"/>
          </p:nvPr>
        </p:nvGraphicFramePr>
        <p:xfrm>
          <a:off x="1377950" y="706438"/>
          <a:ext cx="7759700" cy="5962650"/>
        </p:xfrm>
        <a:graphic>
          <a:graphicData uri="http://schemas.openxmlformats.org/presentationml/2006/ole">
            <p:oleObj spid="_x0000_s1026" name="Chart" r:id="rId4" imgW="6086551" imgH="4676851" progId="MSGraph.Chart.8">
              <p:embed followColorScheme="full"/>
            </p:oleObj>
          </a:graphicData>
        </a:graphic>
      </p:graphicFrame>
      <p:sp>
        <p:nvSpPr>
          <p:cNvPr id="9" name="TextBox 8"/>
          <p:cNvSpPr txBox="1">
            <a:spLocks noGrp="1" noChangeArrowheads="1"/>
          </p:cNvSpPr>
          <p:nvPr>
            <p:ph type="title"/>
          </p:nvPr>
        </p:nvSpPr>
        <p:spPr>
          <a:xfrm>
            <a:off x="1371600" y="274638"/>
            <a:ext cx="7772400" cy="1143000"/>
          </a:xfrm>
        </p:spPr>
        <p:txBody>
          <a:bodyPr/>
          <a:lstStyle/>
          <a:p>
            <a:pPr>
              <a:defRPr/>
            </a:pPr>
            <a:r>
              <a:rPr lang="en-US" sz="3600" smtClean="0"/>
              <a:t>Funding Allocation </a:t>
            </a:r>
            <a:br>
              <a:rPr lang="en-US" sz="3600" smtClean="0"/>
            </a:br>
            <a:r>
              <a:rPr lang="en-US" sz="3600" smtClean="0"/>
              <a:t>by Portfolio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71600" y="152400"/>
            <a:ext cx="7772400" cy="1143000"/>
          </a:xfrm>
        </p:spPr>
        <p:txBody>
          <a:bodyPr/>
          <a:lstStyle/>
          <a:p>
            <a:pPr eaLnBrk="1" hangingPunct="1">
              <a:defRPr/>
            </a:pPr>
            <a:r>
              <a:rPr lang="en-US" sz="4800" smtClean="0"/>
              <a:t>Program Areas</a:t>
            </a:r>
          </a:p>
        </p:txBody>
      </p:sp>
      <p:pic>
        <p:nvPicPr>
          <p:cNvPr id="14339" name="Object 1" descr="image001"/>
          <p:cNvPicPr>
            <a:picLocks noChangeAspect="1" noChangeArrowheads="1"/>
          </p:cNvPicPr>
          <p:nvPr/>
        </p:nvPicPr>
        <p:blipFill>
          <a:blip r:embed="rId3" cstate="print"/>
          <a:srcRect/>
          <a:stretch>
            <a:fillRect/>
          </a:stretch>
        </p:blipFill>
        <p:spPr bwMode="auto">
          <a:xfrm>
            <a:off x="2743200" y="1447800"/>
            <a:ext cx="5334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4800" smtClean="0"/>
              <a:t>Program Strategies</a:t>
            </a:r>
          </a:p>
        </p:txBody>
      </p:sp>
      <p:sp>
        <p:nvSpPr>
          <p:cNvPr id="15363" name="Rectangle 3"/>
          <p:cNvSpPr>
            <a:spLocks noGrp="1" noChangeArrowheads="1"/>
          </p:cNvSpPr>
          <p:nvPr>
            <p:ph type="body" idx="1"/>
          </p:nvPr>
        </p:nvSpPr>
        <p:spPr>
          <a:xfrm>
            <a:off x="1371600" y="1600200"/>
            <a:ext cx="8382000" cy="4525963"/>
          </a:xfrm>
        </p:spPr>
        <p:txBody>
          <a:bodyPr/>
          <a:lstStyle/>
          <a:p>
            <a:pPr eaLnBrk="1" hangingPunct="1">
              <a:lnSpc>
                <a:spcPct val="80000"/>
              </a:lnSpc>
              <a:buFontTx/>
              <a:buNone/>
            </a:pPr>
            <a:r>
              <a:rPr lang="en-US" sz="3200" smtClean="0"/>
              <a:t>AGT:</a:t>
            </a:r>
          </a:p>
          <a:p>
            <a:pPr eaLnBrk="1" hangingPunct="1">
              <a:lnSpc>
                <a:spcPct val="80000"/>
              </a:lnSpc>
            </a:pPr>
            <a:r>
              <a:rPr lang="en-US" smtClean="0"/>
              <a:t>Developing aging-expert faculty leaders</a:t>
            </a:r>
          </a:p>
          <a:p>
            <a:pPr lvl="1" eaLnBrk="1" hangingPunct="1">
              <a:lnSpc>
                <a:spcPct val="80000"/>
              </a:lnSpc>
            </a:pPr>
            <a:r>
              <a:rPr lang="en-US" i="1" smtClean="0">
                <a:solidFill>
                  <a:srgbClr val="FFFF00"/>
                </a:solidFill>
              </a:rPr>
              <a:t>GSA: Geriatric Social Work Faculty Scholars </a:t>
            </a:r>
          </a:p>
          <a:p>
            <a:pPr eaLnBrk="1" hangingPunct="1">
              <a:lnSpc>
                <a:spcPct val="80000"/>
              </a:lnSpc>
            </a:pPr>
            <a:r>
              <a:rPr lang="en-US" smtClean="0"/>
              <a:t>Curricular change</a:t>
            </a:r>
          </a:p>
          <a:p>
            <a:pPr lvl="1" eaLnBrk="1" hangingPunct="1">
              <a:lnSpc>
                <a:spcPct val="80000"/>
              </a:lnSpc>
            </a:pPr>
            <a:r>
              <a:rPr lang="en-US" i="1" smtClean="0">
                <a:solidFill>
                  <a:srgbClr val="FFFF00"/>
                </a:solidFill>
              </a:rPr>
              <a:t>AACN: Geriatric Nursing Education Consortium</a:t>
            </a:r>
          </a:p>
          <a:p>
            <a:pPr eaLnBrk="1" hangingPunct="1">
              <a:lnSpc>
                <a:spcPct val="80000"/>
              </a:lnSpc>
              <a:buFontTx/>
              <a:buNone/>
            </a:pPr>
            <a:endParaRPr lang="en-US" smtClean="0"/>
          </a:p>
          <a:p>
            <a:pPr eaLnBrk="1" hangingPunct="1">
              <a:lnSpc>
                <a:spcPct val="80000"/>
              </a:lnSpc>
              <a:buFontTx/>
              <a:buNone/>
            </a:pPr>
            <a:r>
              <a:rPr lang="en-US" sz="3200" smtClean="0"/>
              <a:t>IIS:</a:t>
            </a:r>
          </a:p>
          <a:p>
            <a:pPr eaLnBrk="1" hangingPunct="1">
              <a:lnSpc>
                <a:spcPct val="80000"/>
              </a:lnSpc>
            </a:pPr>
            <a:r>
              <a:rPr lang="en-US" smtClean="0"/>
              <a:t>Developing practice change leaders</a:t>
            </a:r>
          </a:p>
          <a:p>
            <a:pPr lvl="1" eaLnBrk="1" hangingPunct="1">
              <a:lnSpc>
                <a:spcPct val="80000"/>
              </a:lnSpc>
            </a:pPr>
            <a:r>
              <a:rPr lang="en-US" i="1" smtClean="0">
                <a:solidFill>
                  <a:srgbClr val="FFFF00"/>
                </a:solidFill>
              </a:rPr>
              <a:t>STTI: Geriatric Nursing Leadership Academy</a:t>
            </a:r>
            <a:r>
              <a:rPr lang="en-US" smtClean="0"/>
              <a:t> </a:t>
            </a:r>
          </a:p>
          <a:p>
            <a:pPr eaLnBrk="1" hangingPunct="1">
              <a:lnSpc>
                <a:spcPct val="80000"/>
              </a:lnSpc>
            </a:pPr>
            <a:r>
              <a:rPr lang="en-US" smtClean="0"/>
              <a:t>Proving and Disseminating models </a:t>
            </a:r>
          </a:p>
          <a:p>
            <a:pPr lvl="1" eaLnBrk="1" hangingPunct="1">
              <a:lnSpc>
                <a:spcPct val="80000"/>
              </a:lnSpc>
            </a:pPr>
            <a:r>
              <a:rPr lang="en-US" i="1" smtClean="0">
                <a:solidFill>
                  <a:srgbClr val="FFFF00"/>
                </a:solidFill>
              </a:rPr>
              <a:t>U of Wash: IMPACT Depression Treatment</a:t>
            </a:r>
          </a:p>
          <a:p>
            <a:pPr eaLnBrk="1" hangingPunct="1">
              <a:lnSpc>
                <a:spcPct val="80000"/>
              </a:lnSpc>
            </a:pPr>
            <a:endParaRPr lang="en-US" i="1"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71600" y="274638"/>
            <a:ext cx="7772400" cy="1143000"/>
          </a:xfrm>
        </p:spPr>
        <p:txBody>
          <a:bodyPr/>
          <a:lstStyle/>
          <a:p>
            <a:pPr eaLnBrk="1" hangingPunct="1">
              <a:defRPr/>
            </a:pPr>
            <a:r>
              <a:rPr lang="en-US" sz="6000" smtClean="0"/>
              <a:t>Grantees</a:t>
            </a:r>
          </a:p>
        </p:txBody>
      </p:sp>
      <p:pic>
        <p:nvPicPr>
          <p:cNvPr id="16387" name="Picture 6" descr="AGS-logo">
            <a:hlinkClick r:id="rId3"/>
          </p:cNvPr>
          <p:cNvPicPr>
            <a:picLocks noChangeAspect="1" noChangeArrowheads="1"/>
          </p:cNvPicPr>
          <p:nvPr/>
        </p:nvPicPr>
        <p:blipFill>
          <a:blip r:embed="rId4" cstate="print"/>
          <a:srcRect/>
          <a:stretch>
            <a:fillRect/>
          </a:stretch>
        </p:blipFill>
        <p:spPr bwMode="auto">
          <a:xfrm>
            <a:off x="3124200" y="4495800"/>
            <a:ext cx="4814888" cy="1039813"/>
          </a:xfrm>
          <a:prstGeom prst="rect">
            <a:avLst/>
          </a:prstGeom>
          <a:noFill/>
          <a:ln w="9525">
            <a:noFill/>
            <a:miter lim="800000"/>
            <a:headEnd/>
            <a:tailEnd/>
          </a:ln>
        </p:spPr>
      </p:pic>
      <p:pic>
        <p:nvPicPr>
          <p:cNvPr id="16388" name="Picture 8" descr="AFAR">
            <a:hlinkClick r:id="rId5"/>
          </p:cNvPr>
          <p:cNvPicPr>
            <a:picLocks noChangeAspect="1" noChangeArrowheads="1"/>
          </p:cNvPicPr>
          <p:nvPr/>
        </p:nvPicPr>
        <p:blipFill>
          <a:blip r:embed="rId6" cstate="print"/>
          <a:srcRect l="63158"/>
          <a:stretch>
            <a:fillRect/>
          </a:stretch>
        </p:blipFill>
        <p:spPr bwMode="auto">
          <a:xfrm>
            <a:off x="1752600" y="5715000"/>
            <a:ext cx="3619500" cy="595313"/>
          </a:xfrm>
          <a:prstGeom prst="rect">
            <a:avLst/>
          </a:prstGeom>
          <a:noFill/>
          <a:ln w="9525">
            <a:noFill/>
            <a:miter lim="800000"/>
            <a:headEnd/>
            <a:tailEnd/>
          </a:ln>
        </p:spPr>
      </p:pic>
      <p:grpSp>
        <p:nvGrpSpPr>
          <p:cNvPr id="16389" name="Group 13"/>
          <p:cNvGrpSpPr>
            <a:grpSpLocks/>
          </p:cNvGrpSpPr>
          <p:nvPr/>
        </p:nvGrpSpPr>
        <p:grpSpPr bwMode="auto">
          <a:xfrm>
            <a:off x="4660900" y="1552575"/>
            <a:ext cx="3492500" cy="1571625"/>
            <a:chOff x="2928" y="1872"/>
            <a:chExt cx="2200" cy="990"/>
          </a:xfrm>
        </p:grpSpPr>
        <p:pic>
          <p:nvPicPr>
            <p:cNvPr id="16396" name="Picture 10" descr="logo"/>
            <p:cNvPicPr>
              <a:picLocks noChangeAspect="1" noChangeArrowheads="1"/>
            </p:cNvPicPr>
            <p:nvPr/>
          </p:nvPicPr>
          <p:blipFill>
            <a:blip r:embed="rId7" cstate="print"/>
            <a:srcRect/>
            <a:stretch>
              <a:fillRect/>
            </a:stretch>
          </p:blipFill>
          <p:spPr bwMode="auto">
            <a:xfrm>
              <a:off x="3312" y="1872"/>
              <a:ext cx="1392" cy="594"/>
            </a:xfrm>
            <a:prstGeom prst="rect">
              <a:avLst/>
            </a:prstGeom>
            <a:noFill/>
            <a:ln w="9525">
              <a:noFill/>
              <a:miter lim="800000"/>
              <a:headEnd/>
              <a:tailEnd/>
            </a:ln>
          </p:spPr>
        </p:pic>
        <p:sp>
          <p:nvSpPr>
            <p:cNvPr id="16397" name="Rectangle 12"/>
            <p:cNvSpPr>
              <a:spLocks noChangeArrowheads="1"/>
            </p:cNvSpPr>
            <p:nvPr/>
          </p:nvSpPr>
          <p:spPr bwMode="auto">
            <a:xfrm>
              <a:off x="2928" y="2496"/>
              <a:ext cx="2200" cy="366"/>
            </a:xfrm>
            <a:prstGeom prst="rect">
              <a:avLst/>
            </a:prstGeom>
            <a:noFill/>
            <a:ln w="9525">
              <a:noFill/>
              <a:miter lim="800000"/>
              <a:headEnd/>
              <a:tailEnd/>
            </a:ln>
          </p:spPr>
          <p:txBody>
            <a:bodyPr wrap="none" anchor="ctr">
              <a:spAutoFit/>
            </a:bodyPr>
            <a:lstStyle/>
            <a:p>
              <a:r>
                <a:rPr lang="en-US" sz="1600" b="1">
                  <a:solidFill>
                    <a:schemeClr val="bg1"/>
                  </a:solidFill>
                </a:rPr>
                <a:t>Council on Social Work Education</a:t>
              </a:r>
              <a:r>
                <a:rPr lang="en-US" sz="1600">
                  <a:solidFill>
                    <a:schemeClr val="bg1"/>
                  </a:solidFill>
                </a:rPr>
                <a:t/>
              </a:r>
              <a:br>
                <a:rPr lang="en-US" sz="1600">
                  <a:solidFill>
                    <a:schemeClr val="bg1"/>
                  </a:solidFill>
                </a:rPr>
              </a:br>
              <a:endParaRPr lang="en-US" sz="1600">
                <a:solidFill>
                  <a:schemeClr val="bg1"/>
                </a:solidFill>
              </a:endParaRPr>
            </a:p>
          </p:txBody>
        </p:sp>
      </p:grpSp>
      <p:grpSp>
        <p:nvGrpSpPr>
          <p:cNvPr id="16390" name="Group 27"/>
          <p:cNvGrpSpPr>
            <a:grpSpLocks/>
          </p:cNvGrpSpPr>
          <p:nvPr/>
        </p:nvGrpSpPr>
        <p:grpSpPr bwMode="auto">
          <a:xfrm>
            <a:off x="2209800" y="3352800"/>
            <a:ext cx="3733800" cy="1004888"/>
            <a:chOff x="1392" y="2112"/>
            <a:chExt cx="2352" cy="633"/>
          </a:xfrm>
        </p:grpSpPr>
        <p:pic>
          <p:nvPicPr>
            <p:cNvPr id="16394" name="Picture 15" descr="aan_logo">
              <a:hlinkClick r:id="rId8"/>
            </p:cNvPr>
            <p:cNvPicPr>
              <a:picLocks noChangeAspect="1" noChangeArrowheads="1"/>
            </p:cNvPicPr>
            <p:nvPr/>
          </p:nvPicPr>
          <p:blipFill>
            <a:blip r:embed="rId9" cstate="print"/>
            <a:srcRect/>
            <a:stretch>
              <a:fillRect/>
            </a:stretch>
          </p:blipFill>
          <p:spPr bwMode="auto">
            <a:xfrm>
              <a:off x="3060" y="2112"/>
              <a:ext cx="684" cy="633"/>
            </a:xfrm>
            <a:prstGeom prst="rect">
              <a:avLst/>
            </a:prstGeom>
            <a:noFill/>
            <a:ln w="9525">
              <a:noFill/>
              <a:miter lim="800000"/>
              <a:headEnd/>
              <a:tailEnd/>
            </a:ln>
          </p:spPr>
        </p:pic>
        <p:sp>
          <p:nvSpPr>
            <p:cNvPr id="16395" name="Rectangle 17"/>
            <p:cNvSpPr>
              <a:spLocks noChangeArrowheads="1"/>
            </p:cNvSpPr>
            <p:nvPr/>
          </p:nvSpPr>
          <p:spPr bwMode="auto">
            <a:xfrm>
              <a:off x="1392" y="2112"/>
              <a:ext cx="1680" cy="631"/>
            </a:xfrm>
            <a:prstGeom prst="rect">
              <a:avLst/>
            </a:prstGeom>
            <a:solidFill>
              <a:schemeClr val="bg1"/>
            </a:solidFill>
            <a:ln w="9525">
              <a:noFill/>
              <a:miter lim="800000"/>
              <a:headEnd/>
              <a:tailEnd/>
            </a:ln>
          </p:spPr>
          <p:txBody>
            <a:bodyPr lIns="88872" tIns="88872" rIns="88872" bIns="88872" anchor="ctr">
              <a:spAutoFit/>
            </a:bodyPr>
            <a:lstStyle/>
            <a:p>
              <a:r>
                <a:rPr lang="en-US" b="1">
                  <a:solidFill>
                    <a:srgbClr val="1A7333"/>
                  </a:solidFill>
                  <a:latin typeface="helvetica"/>
                  <a:cs typeface="Arial" pitchFamily="34" charset="0"/>
                </a:rPr>
                <a:t>American Academy of </a:t>
              </a:r>
            </a:p>
            <a:p>
              <a:r>
                <a:rPr lang="en-US" b="1">
                  <a:solidFill>
                    <a:srgbClr val="1A7333"/>
                  </a:solidFill>
                  <a:latin typeface="helvetica"/>
                  <a:cs typeface="Arial" pitchFamily="34" charset="0"/>
                </a:rPr>
                <a:t>Nursing</a:t>
              </a:r>
              <a:r>
                <a:rPr lang="en-US">
                  <a:cs typeface="Arial" pitchFamily="34" charset="0"/>
                </a:rPr>
                <a:t/>
              </a:r>
              <a:br>
                <a:rPr lang="en-US">
                  <a:cs typeface="Arial" pitchFamily="34" charset="0"/>
                </a:rPr>
              </a:br>
              <a:endParaRPr lang="en-US">
                <a:cs typeface="Arial" pitchFamily="34" charset="0"/>
              </a:endParaRPr>
            </a:p>
          </p:txBody>
        </p:sp>
      </p:grpSp>
      <p:pic>
        <p:nvPicPr>
          <p:cNvPr id="16391" name="Picture 20" descr="SHMLogo_4C">
            <a:hlinkClick r:id="rId10"/>
          </p:cNvPr>
          <p:cNvPicPr>
            <a:picLocks noChangeAspect="1" noChangeArrowheads="1"/>
          </p:cNvPicPr>
          <p:nvPr/>
        </p:nvPicPr>
        <p:blipFill>
          <a:blip r:embed="rId11" cstate="print"/>
          <a:srcRect/>
          <a:stretch>
            <a:fillRect/>
          </a:stretch>
        </p:blipFill>
        <p:spPr bwMode="auto">
          <a:xfrm>
            <a:off x="6248400" y="3048000"/>
            <a:ext cx="2486025" cy="1058863"/>
          </a:xfrm>
          <a:prstGeom prst="rect">
            <a:avLst/>
          </a:prstGeom>
          <a:noFill/>
          <a:ln w="9525">
            <a:noFill/>
            <a:miter lim="800000"/>
            <a:headEnd/>
            <a:tailEnd/>
          </a:ln>
        </p:spPr>
      </p:pic>
      <p:pic>
        <p:nvPicPr>
          <p:cNvPr id="16392" name="Picture 22" descr="logo">
            <a:hlinkClick r:id="rId12"/>
          </p:cNvPr>
          <p:cNvPicPr>
            <a:picLocks noChangeAspect="1" noChangeArrowheads="1"/>
          </p:cNvPicPr>
          <p:nvPr/>
        </p:nvPicPr>
        <p:blipFill>
          <a:blip r:embed="rId13" cstate="print"/>
          <a:srcRect/>
          <a:stretch>
            <a:fillRect/>
          </a:stretch>
        </p:blipFill>
        <p:spPr bwMode="auto">
          <a:xfrm>
            <a:off x="2771775" y="1447800"/>
            <a:ext cx="1724025" cy="1685925"/>
          </a:xfrm>
          <a:prstGeom prst="rect">
            <a:avLst/>
          </a:prstGeom>
          <a:noFill/>
          <a:ln w="9525">
            <a:noFill/>
            <a:miter lim="800000"/>
            <a:headEnd/>
            <a:tailEnd/>
          </a:ln>
        </p:spPr>
      </p:pic>
      <p:pic>
        <p:nvPicPr>
          <p:cNvPr id="16393" name="Picture 25" descr="10288772724">
            <a:hlinkClick r:id="rId14"/>
          </p:cNvPr>
          <p:cNvPicPr>
            <a:picLocks noChangeAspect="1" noChangeArrowheads="1"/>
          </p:cNvPicPr>
          <p:nvPr/>
        </p:nvPicPr>
        <p:blipFill>
          <a:blip r:embed="rId15" cstate="print"/>
          <a:srcRect/>
          <a:stretch>
            <a:fillRect/>
          </a:stretch>
        </p:blipFill>
        <p:spPr bwMode="auto">
          <a:xfrm>
            <a:off x="5791200" y="5791200"/>
            <a:ext cx="3048000" cy="81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274638"/>
            <a:ext cx="7772400" cy="1143000"/>
          </a:xfrm>
        </p:spPr>
        <p:txBody>
          <a:bodyPr/>
          <a:lstStyle/>
          <a:p>
            <a:pPr eaLnBrk="1" hangingPunct="1">
              <a:defRPr/>
            </a:pPr>
            <a:r>
              <a:rPr lang="en-US" sz="5400" smtClean="0"/>
              <a:t>About the Foundation </a:t>
            </a:r>
          </a:p>
        </p:txBody>
      </p:sp>
      <p:sp>
        <p:nvSpPr>
          <p:cNvPr id="17411" name="Rectangle 3"/>
          <p:cNvSpPr>
            <a:spLocks noGrp="1" noChangeArrowheads="1"/>
          </p:cNvSpPr>
          <p:nvPr>
            <p:ph type="body" idx="1"/>
          </p:nvPr>
        </p:nvSpPr>
        <p:spPr>
          <a:xfrm>
            <a:off x="1828800" y="1874838"/>
            <a:ext cx="7772400" cy="4525962"/>
          </a:xfrm>
        </p:spPr>
        <p:txBody>
          <a:bodyPr/>
          <a:lstStyle/>
          <a:p>
            <a:pPr eaLnBrk="1" hangingPunct="1">
              <a:buFontTx/>
              <a:buNone/>
            </a:pPr>
            <a:r>
              <a:rPr lang="en-US" sz="3200" b="0" smtClean="0"/>
              <a:t>• Assets of $500 Million</a:t>
            </a:r>
          </a:p>
          <a:p>
            <a:pPr eaLnBrk="1" hangingPunct="1">
              <a:buFontTx/>
              <a:buNone/>
            </a:pPr>
            <a:r>
              <a:rPr lang="en-US" sz="3200" b="0" smtClean="0"/>
              <a:t>• Annual Payout of $18 - $22 Million</a:t>
            </a:r>
          </a:p>
          <a:p>
            <a:pPr eaLnBrk="1" hangingPunct="1">
              <a:buFontTx/>
              <a:buNone/>
            </a:pPr>
            <a:r>
              <a:rPr lang="en-US" sz="3200" b="0" smtClean="0"/>
              <a:t>• Over 100 Active Grants</a:t>
            </a:r>
          </a:p>
          <a:p>
            <a:pPr eaLnBrk="1" hangingPunct="1">
              <a:buFontTx/>
              <a:buNone/>
            </a:pPr>
            <a:r>
              <a:rPr lang="en-US" sz="3200" b="0" smtClean="0"/>
              <a:t>• Median Grant Size: $1.3M over 4 Years</a:t>
            </a:r>
          </a:p>
          <a:p>
            <a:pPr eaLnBrk="1" hangingPunct="1">
              <a:buFontTx/>
              <a:buNone/>
            </a:pPr>
            <a:r>
              <a:rPr lang="en-US" sz="3200" b="0" smtClean="0"/>
              <a:t>• Average Grantee Tenure 8 Years</a:t>
            </a:r>
          </a:p>
          <a:p>
            <a:pPr eaLnBrk="1" hangingPunct="1">
              <a:buFontTx/>
              <a:buNone/>
            </a:pPr>
            <a:endParaRPr lang="en-US" sz="3200" b="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1600" y="274638"/>
            <a:ext cx="7772400" cy="1143000"/>
          </a:xfrm>
        </p:spPr>
        <p:txBody>
          <a:bodyPr/>
          <a:lstStyle/>
          <a:p>
            <a:pPr eaLnBrk="1" hangingPunct="1">
              <a:defRPr/>
            </a:pPr>
            <a:r>
              <a:rPr lang="en-US" sz="5400" smtClean="0"/>
              <a:t>Funding Partners</a:t>
            </a:r>
          </a:p>
        </p:txBody>
      </p:sp>
      <p:grpSp>
        <p:nvGrpSpPr>
          <p:cNvPr id="2" name="Group 30"/>
          <p:cNvGrpSpPr>
            <a:grpSpLocks/>
          </p:cNvGrpSpPr>
          <p:nvPr/>
        </p:nvGrpSpPr>
        <p:grpSpPr bwMode="auto">
          <a:xfrm>
            <a:off x="1524000" y="3962400"/>
            <a:ext cx="3810000" cy="2300288"/>
            <a:chOff x="960" y="2496"/>
            <a:chExt cx="2400" cy="1449"/>
          </a:xfrm>
        </p:grpSpPr>
        <p:pic>
          <p:nvPicPr>
            <p:cNvPr id="18445" name="Picture 12" descr="Moore_Logo_(High_Res)">
              <a:hlinkClick r:id="rId3"/>
            </p:cNvPr>
            <p:cNvPicPr>
              <a:picLocks noChangeAspect="1" noChangeArrowheads="1"/>
            </p:cNvPicPr>
            <p:nvPr/>
          </p:nvPicPr>
          <p:blipFill>
            <a:blip r:embed="rId4" cstate="print"/>
            <a:srcRect/>
            <a:stretch>
              <a:fillRect/>
            </a:stretch>
          </p:blipFill>
          <p:spPr bwMode="auto">
            <a:xfrm>
              <a:off x="1248" y="2496"/>
              <a:ext cx="1728" cy="703"/>
            </a:xfrm>
            <a:prstGeom prst="rect">
              <a:avLst/>
            </a:prstGeom>
            <a:noFill/>
            <a:ln w="9525">
              <a:noFill/>
              <a:miter lim="800000"/>
              <a:headEnd/>
              <a:tailEnd/>
            </a:ln>
          </p:spPr>
        </p:pic>
        <p:pic>
          <p:nvPicPr>
            <p:cNvPr id="18446" name="Picture 23" descr="top_r1_c1"/>
            <p:cNvPicPr>
              <a:picLocks noChangeAspect="1" noChangeArrowheads="1"/>
            </p:cNvPicPr>
            <p:nvPr/>
          </p:nvPicPr>
          <p:blipFill>
            <a:blip r:embed="rId5" cstate="print"/>
            <a:srcRect/>
            <a:stretch>
              <a:fillRect/>
            </a:stretch>
          </p:blipFill>
          <p:spPr bwMode="auto">
            <a:xfrm>
              <a:off x="960" y="3360"/>
              <a:ext cx="2400" cy="585"/>
            </a:xfrm>
            <a:prstGeom prst="rect">
              <a:avLst/>
            </a:prstGeom>
            <a:noFill/>
            <a:ln w="9525">
              <a:noFill/>
              <a:miter lim="800000"/>
              <a:headEnd/>
              <a:tailEnd/>
            </a:ln>
          </p:spPr>
        </p:pic>
      </p:grpSp>
      <p:grpSp>
        <p:nvGrpSpPr>
          <p:cNvPr id="3" name="Group 36"/>
          <p:cNvGrpSpPr>
            <a:grpSpLocks/>
          </p:cNvGrpSpPr>
          <p:nvPr/>
        </p:nvGrpSpPr>
        <p:grpSpPr bwMode="auto">
          <a:xfrm>
            <a:off x="2592388" y="1800225"/>
            <a:ext cx="5286375" cy="1552575"/>
            <a:chOff x="1633" y="1134"/>
            <a:chExt cx="3330" cy="978"/>
          </a:xfrm>
        </p:grpSpPr>
        <p:grpSp>
          <p:nvGrpSpPr>
            <p:cNvPr id="18441" name="Group 26"/>
            <p:cNvGrpSpPr>
              <a:grpSpLocks/>
            </p:cNvGrpSpPr>
            <p:nvPr/>
          </p:nvGrpSpPr>
          <p:grpSpPr bwMode="auto">
            <a:xfrm>
              <a:off x="1633" y="1134"/>
              <a:ext cx="1631" cy="978"/>
              <a:chOff x="3245" y="960"/>
              <a:chExt cx="1631" cy="978"/>
            </a:xfrm>
          </p:grpSpPr>
          <p:pic>
            <p:nvPicPr>
              <p:cNvPr id="18443" name="Picture 8" descr="Donald W. Reynolds logo">
                <a:hlinkClick r:id="rId6"/>
              </p:cNvPr>
              <p:cNvPicPr>
                <a:picLocks noChangeAspect="1" noChangeArrowheads="1"/>
              </p:cNvPicPr>
              <p:nvPr/>
            </p:nvPicPr>
            <p:blipFill>
              <a:blip r:embed="rId7" cstate="print"/>
              <a:srcRect/>
              <a:stretch>
                <a:fillRect/>
              </a:stretch>
            </p:blipFill>
            <p:spPr bwMode="auto">
              <a:xfrm>
                <a:off x="3245" y="960"/>
                <a:ext cx="671" cy="978"/>
              </a:xfrm>
              <a:prstGeom prst="rect">
                <a:avLst/>
              </a:prstGeom>
              <a:noFill/>
              <a:ln w="9525">
                <a:noFill/>
                <a:miter lim="800000"/>
                <a:headEnd/>
                <a:tailEnd/>
              </a:ln>
            </p:spPr>
          </p:pic>
          <p:sp>
            <p:nvSpPr>
              <p:cNvPr id="18444" name="Rectangle 9"/>
              <p:cNvSpPr>
                <a:spLocks noChangeArrowheads="1"/>
              </p:cNvSpPr>
              <p:nvPr/>
            </p:nvSpPr>
            <p:spPr bwMode="auto">
              <a:xfrm>
                <a:off x="3936" y="1104"/>
                <a:ext cx="940" cy="577"/>
              </a:xfrm>
              <a:prstGeom prst="rect">
                <a:avLst/>
              </a:prstGeom>
              <a:noFill/>
              <a:ln w="9525">
                <a:noFill/>
                <a:miter lim="800000"/>
                <a:headEnd/>
                <a:tailEnd/>
              </a:ln>
            </p:spPr>
            <p:txBody>
              <a:bodyPr wrap="none" anchor="ctr">
                <a:spAutoFit/>
              </a:bodyPr>
              <a:lstStyle/>
              <a:p>
                <a:r>
                  <a:rPr lang="en-US" b="1">
                    <a:solidFill>
                      <a:schemeClr val="bg1"/>
                    </a:solidFill>
                  </a:rPr>
                  <a:t>Donald W</a:t>
                </a:r>
                <a:r>
                  <a:rPr lang="en-US">
                    <a:solidFill>
                      <a:schemeClr val="bg1"/>
                    </a:solidFill>
                  </a:rPr>
                  <a:t>. </a:t>
                </a:r>
              </a:p>
              <a:p>
                <a:r>
                  <a:rPr lang="en-US" b="1">
                    <a:solidFill>
                      <a:schemeClr val="bg1"/>
                    </a:solidFill>
                  </a:rPr>
                  <a:t>Reynolds </a:t>
                </a:r>
              </a:p>
              <a:p>
                <a:r>
                  <a:rPr lang="en-US" b="1">
                    <a:solidFill>
                      <a:schemeClr val="bg1"/>
                    </a:solidFill>
                  </a:rPr>
                  <a:t>Foundation</a:t>
                </a:r>
                <a:r>
                  <a:rPr lang="en-US">
                    <a:solidFill>
                      <a:schemeClr val="bg1"/>
                    </a:solidFill>
                  </a:rPr>
                  <a:t> </a:t>
                </a:r>
              </a:p>
            </p:txBody>
          </p:sp>
        </p:grpSp>
        <p:pic>
          <p:nvPicPr>
            <p:cNvPr id="18442" name="Picture 35" descr="Atlantic Philanthropies">
              <a:hlinkClick r:id="rId8"/>
            </p:cNvPr>
            <p:cNvPicPr>
              <a:picLocks noChangeAspect="1" noChangeArrowheads="1"/>
            </p:cNvPicPr>
            <p:nvPr/>
          </p:nvPicPr>
          <p:blipFill>
            <a:blip r:embed="rId9" cstate="print"/>
            <a:srcRect l="11615" t="13982"/>
            <a:stretch>
              <a:fillRect/>
            </a:stretch>
          </p:blipFill>
          <p:spPr bwMode="auto">
            <a:xfrm>
              <a:off x="3408" y="1248"/>
              <a:ext cx="1555" cy="629"/>
            </a:xfrm>
            <a:prstGeom prst="rect">
              <a:avLst/>
            </a:prstGeom>
            <a:noFill/>
            <a:ln w="9525">
              <a:noFill/>
              <a:miter lim="800000"/>
              <a:headEnd/>
              <a:tailEnd/>
            </a:ln>
          </p:spPr>
        </p:pic>
      </p:grpSp>
      <p:grpSp>
        <p:nvGrpSpPr>
          <p:cNvPr id="5" name="Group 39"/>
          <p:cNvGrpSpPr>
            <a:grpSpLocks/>
          </p:cNvGrpSpPr>
          <p:nvPr/>
        </p:nvGrpSpPr>
        <p:grpSpPr bwMode="auto">
          <a:xfrm>
            <a:off x="5053013" y="3352800"/>
            <a:ext cx="3914775" cy="2428875"/>
            <a:chOff x="3183" y="2112"/>
            <a:chExt cx="2466" cy="1530"/>
          </a:xfrm>
        </p:grpSpPr>
        <p:pic>
          <p:nvPicPr>
            <p:cNvPr id="18438" name="Picture 16" descr="NIH">
              <a:hlinkClick r:id="rId10"/>
            </p:cNvPr>
            <p:cNvPicPr>
              <a:picLocks noChangeAspect="1" noChangeArrowheads="1"/>
            </p:cNvPicPr>
            <p:nvPr/>
          </p:nvPicPr>
          <p:blipFill>
            <a:blip r:embed="rId11" cstate="print"/>
            <a:srcRect/>
            <a:stretch>
              <a:fillRect/>
            </a:stretch>
          </p:blipFill>
          <p:spPr bwMode="auto">
            <a:xfrm>
              <a:off x="3183" y="2112"/>
              <a:ext cx="960" cy="960"/>
            </a:xfrm>
            <a:prstGeom prst="rect">
              <a:avLst/>
            </a:prstGeom>
            <a:noFill/>
            <a:ln w="9525">
              <a:noFill/>
              <a:miter lim="800000"/>
              <a:headEnd/>
              <a:tailEnd/>
            </a:ln>
          </p:spPr>
        </p:pic>
        <p:pic>
          <p:nvPicPr>
            <p:cNvPr id="18439" name="Picture 20" descr="070312_Department_of_Veterans_Affairs_logo">
              <a:hlinkClick r:id="rId12"/>
            </p:cNvPr>
            <p:cNvPicPr>
              <a:picLocks noChangeAspect="1" noChangeArrowheads="1"/>
            </p:cNvPicPr>
            <p:nvPr/>
          </p:nvPicPr>
          <p:blipFill>
            <a:blip r:embed="rId13" cstate="print"/>
            <a:srcRect/>
            <a:stretch>
              <a:fillRect/>
            </a:stretch>
          </p:blipFill>
          <p:spPr bwMode="auto">
            <a:xfrm>
              <a:off x="4224" y="2304"/>
              <a:ext cx="1425" cy="753"/>
            </a:xfrm>
            <a:prstGeom prst="rect">
              <a:avLst/>
            </a:prstGeom>
            <a:noFill/>
            <a:ln w="9525">
              <a:noFill/>
              <a:miter lim="800000"/>
              <a:headEnd/>
              <a:tailEnd/>
            </a:ln>
          </p:spPr>
        </p:pic>
        <p:pic>
          <p:nvPicPr>
            <p:cNvPr id="18440" name="Picture 38" descr="National Institute on Aging">
              <a:hlinkClick r:id="rId14"/>
            </p:cNvPr>
            <p:cNvPicPr>
              <a:picLocks noChangeAspect="1" noChangeArrowheads="1"/>
            </p:cNvPicPr>
            <p:nvPr/>
          </p:nvPicPr>
          <p:blipFill>
            <a:blip r:embed="rId15" cstate="print"/>
            <a:srcRect/>
            <a:stretch>
              <a:fillRect/>
            </a:stretch>
          </p:blipFill>
          <p:spPr bwMode="auto">
            <a:xfrm>
              <a:off x="3504" y="3216"/>
              <a:ext cx="2040" cy="42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71600" y="274638"/>
            <a:ext cx="7772400" cy="1143000"/>
          </a:xfrm>
        </p:spPr>
        <p:txBody>
          <a:bodyPr/>
          <a:lstStyle/>
          <a:p>
            <a:pPr eaLnBrk="1" hangingPunct="1">
              <a:defRPr/>
            </a:pPr>
            <a:r>
              <a:rPr lang="en-US" sz="4800" smtClean="0"/>
              <a:t>Program Areas</a:t>
            </a:r>
          </a:p>
        </p:txBody>
      </p:sp>
      <p:sp>
        <p:nvSpPr>
          <p:cNvPr id="61444" name="Rectangle 4"/>
          <p:cNvSpPr>
            <a:spLocks noChangeArrowheads="1"/>
          </p:cNvSpPr>
          <p:nvPr/>
        </p:nvSpPr>
        <p:spPr bwMode="auto">
          <a:xfrm>
            <a:off x="1371600" y="6019800"/>
            <a:ext cx="7772400" cy="838200"/>
          </a:xfrm>
          <a:prstGeom prst="rect">
            <a:avLst/>
          </a:prstGeom>
          <a:solidFill>
            <a:schemeClr val="accent2"/>
          </a:solidFill>
          <a:ln w="9525">
            <a:solidFill>
              <a:schemeClr val="tx1"/>
            </a:solidFill>
            <a:miter lim="800000"/>
            <a:headEnd/>
            <a:tailEnd/>
          </a:ln>
        </p:spPr>
        <p:txBody>
          <a:bodyPr wrap="none" anchor="ctr"/>
          <a:lstStyle/>
          <a:p>
            <a:endParaRPr lang="en-US"/>
          </a:p>
        </p:txBody>
      </p:sp>
      <p:pic>
        <p:nvPicPr>
          <p:cNvPr id="19460" name="Object 1" descr="image001"/>
          <p:cNvPicPr>
            <a:picLocks noChangeAspect="1" noChangeArrowheads="1"/>
          </p:cNvPicPr>
          <p:nvPr/>
        </p:nvPicPr>
        <p:blipFill>
          <a:blip r:embed="rId3" cstate="print"/>
          <a:srcRect/>
          <a:stretch>
            <a:fillRect/>
          </a:stretch>
        </p:blipFill>
        <p:spPr bwMode="auto">
          <a:xfrm>
            <a:off x="2667000" y="1676400"/>
            <a:ext cx="51816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371600" y="274638"/>
            <a:ext cx="7772400" cy="1143000"/>
          </a:xfrm>
        </p:spPr>
        <p:txBody>
          <a:bodyPr/>
          <a:lstStyle/>
          <a:p>
            <a:pPr eaLnBrk="1" hangingPunct="1">
              <a:defRPr/>
            </a:pPr>
            <a:r>
              <a:rPr lang="en-US" sz="4000" smtClean="0"/>
              <a:t>“Other” Grant Making</a:t>
            </a:r>
          </a:p>
        </p:txBody>
      </p:sp>
      <p:sp>
        <p:nvSpPr>
          <p:cNvPr id="20483" name="Rectangle 3"/>
          <p:cNvSpPr>
            <a:spLocks noGrp="1" noChangeArrowheads="1"/>
          </p:cNvSpPr>
          <p:nvPr>
            <p:ph type="body" idx="1"/>
          </p:nvPr>
        </p:nvSpPr>
        <p:spPr>
          <a:xfrm>
            <a:off x="1371600" y="1600200"/>
            <a:ext cx="5791200" cy="4525963"/>
          </a:xfrm>
        </p:spPr>
        <p:txBody>
          <a:bodyPr/>
          <a:lstStyle/>
          <a:p>
            <a:pPr eaLnBrk="1" hangingPunct="1">
              <a:lnSpc>
                <a:spcPct val="90000"/>
              </a:lnSpc>
            </a:pPr>
            <a:r>
              <a:rPr lang="en-US" sz="3200" smtClean="0"/>
              <a:t>2008 Institute of Medicine Report, </a:t>
            </a:r>
            <a:r>
              <a:rPr lang="en-US" sz="3200" i="1" smtClean="0"/>
              <a:t>Retooling for an Aging America</a:t>
            </a:r>
          </a:p>
          <a:p>
            <a:pPr eaLnBrk="1" hangingPunct="1">
              <a:lnSpc>
                <a:spcPct val="90000"/>
              </a:lnSpc>
            </a:pPr>
            <a:r>
              <a:rPr lang="en-US" sz="3200" smtClean="0"/>
              <a:t>Policy &amp; Advocacy: The Eldercare Workforce Alliance</a:t>
            </a:r>
          </a:p>
          <a:p>
            <a:pPr eaLnBrk="1" hangingPunct="1">
              <a:lnSpc>
                <a:spcPct val="90000"/>
              </a:lnSpc>
            </a:pPr>
            <a:r>
              <a:rPr lang="en-US" sz="3200" smtClean="0"/>
              <a:t>Brooking Institute Convening on Older Adults and ACO’s</a:t>
            </a:r>
          </a:p>
          <a:p>
            <a:pPr eaLnBrk="1" hangingPunct="1">
              <a:lnSpc>
                <a:spcPct val="90000"/>
              </a:lnSpc>
            </a:pPr>
            <a:r>
              <a:rPr lang="en-US" sz="3200" smtClean="0">
                <a:solidFill>
                  <a:srgbClr val="FFFF00"/>
                </a:solidFill>
              </a:rPr>
              <a:t>Communications &amp; Dissemination Initiative (SCP)</a:t>
            </a:r>
            <a:endParaRPr lang="en-US" sz="3200" i="1" smtClean="0">
              <a:solidFill>
                <a:srgbClr val="FFFF00"/>
              </a:solidFill>
            </a:endParaRPr>
          </a:p>
        </p:txBody>
      </p:sp>
      <p:pic>
        <p:nvPicPr>
          <p:cNvPr id="20484" name="Picture 6" descr="Retooling for an Aging America: Building the Health Care Workforce ">
            <a:hlinkClick r:id="rId3"/>
          </p:cNvPr>
          <p:cNvPicPr>
            <a:picLocks noChangeAspect="1" noChangeArrowheads="1"/>
          </p:cNvPicPr>
          <p:nvPr/>
        </p:nvPicPr>
        <p:blipFill>
          <a:blip r:embed="rId4" cstate="print"/>
          <a:srcRect/>
          <a:stretch>
            <a:fillRect/>
          </a:stretch>
        </p:blipFill>
        <p:spPr bwMode="auto">
          <a:xfrm>
            <a:off x="7010400" y="1676400"/>
            <a:ext cx="20224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1600" y="274638"/>
            <a:ext cx="7772400" cy="1143000"/>
          </a:xfrm>
        </p:spPr>
        <p:txBody>
          <a:bodyPr/>
          <a:lstStyle/>
          <a:p>
            <a:pPr eaLnBrk="1" hangingPunct="1">
              <a:defRPr/>
            </a:pPr>
            <a:r>
              <a:rPr lang="en-US" sz="4000" smtClean="0"/>
              <a:t>John A. Hartford Foundation: 101</a:t>
            </a:r>
          </a:p>
        </p:txBody>
      </p:sp>
      <p:sp>
        <p:nvSpPr>
          <p:cNvPr id="4099" name="Rectangle 3"/>
          <p:cNvSpPr>
            <a:spLocks noGrp="1" noChangeArrowheads="1"/>
          </p:cNvSpPr>
          <p:nvPr>
            <p:ph type="body" idx="1"/>
          </p:nvPr>
        </p:nvSpPr>
        <p:spPr>
          <a:xfrm>
            <a:off x="1371600" y="2057400"/>
            <a:ext cx="7772400" cy="4525963"/>
          </a:xfrm>
        </p:spPr>
        <p:txBody>
          <a:bodyPr/>
          <a:lstStyle/>
          <a:p>
            <a:pPr marL="1176338" indent="-711200" eaLnBrk="1" hangingPunct="1">
              <a:buFontTx/>
              <a:buNone/>
            </a:pPr>
            <a:r>
              <a:rPr lang="en-US" sz="3600" smtClean="0"/>
              <a:t>I.   Foundation History</a:t>
            </a:r>
          </a:p>
          <a:p>
            <a:pPr marL="1176338" indent="-711200" eaLnBrk="1" hangingPunct="1">
              <a:buFontTx/>
              <a:buNone/>
            </a:pPr>
            <a:endParaRPr lang="en-US" sz="3600" smtClean="0"/>
          </a:p>
          <a:p>
            <a:pPr marL="1176338" indent="-711200" eaLnBrk="1" hangingPunct="1">
              <a:buFontTx/>
              <a:buNone/>
            </a:pPr>
            <a:r>
              <a:rPr lang="en-US" sz="3600" smtClean="0"/>
              <a:t>II.  Foundation Program</a:t>
            </a:r>
          </a:p>
          <a:p>
            <a:pPr marL="1176338" indent="-711200" eaLnBrk="1" hangingPunct="1">
              <a:buFontTx/>
              <a:buNone/>
            </a:pPr>
            <a:endParaRPr lang="en-US" sz="3600" smtClean="0"/>
          </a:p>
          <a:p>
            <a:pPr marL="1176338" indent="-711200" eaLnBrk="1" hangingPunct="1">
              <a:buFontTx/>
              <a:buNone/>
            </a:pPr>
            <a:r>
              <a:rPr lang="en-US" sz="3600" smtClean="0"/>
              <a:t>III. Communications and Leadership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1600" y="762000"/>
            <a:ext cx="7772400" cy="1143000"/>
          </a:xfrm>
        </p:spPr>
        <p:txBody>
          <a:bodyPr/>
          <a:lstStyle/>
          <a:p>
            <a:pPr eaLnBrk="1" hangingPunct="1">
              <a:defRPr/>
            </a:pPr>
            <a:r>
              <a:rPr lang="en-US" sz="4000" smtClean="0"/>
              <a:t>Communications &amp; Dissemination Initiative</a:t>
            </a:r>
          </a:p>
        </p:txBody>
      </p:sp>
      <p:pic>
        <p:nvPicPr>
          <p:cNvPr id="21507" name="Picture 4" descr="Strategic Communications &amp; Planning">
            <a:hlinkClick r:id="rId3"/>
          </p:cNvPr>
          <p:cNvPicPr>
            <a:picLocks noChangeAspect="1" noChangeArrowheads="1"/>
          </p:cNvPicPr>
          <p:nvPr/>
        </p:nvPicPr>
        <p:blipFill>
          <a:blip r:embed="rId4" cstate="print"/>
          <a:srcRect/>
          <a:stretch>
            <a:fillRect/>
          </a:stretch>
        </p:blipFill>
        <p:spPr bwMode="auto">
          <a:xfrm>
            <a:off x="2743200" y="2209800"/>
            <a:ext cx="5105400" cy="1069975"/>
          </a:xfrm>
          <a:prstGeom prst="rect">
            <a:avLst/>
          </a:prstGeom>
          <a:noFill/>
          <a:ln w="9525">
            <a:noFill/>
            <a:miter lim="800000"/>
            <a:headEnd/>
            <a:tailEnd/>
          </a:ln>
        </p:spPr>
      </p:pic>
      <p:pic>
        <p:nvPicPr>
          <p:cNvPr id="39941" name="Picture 5" descr="001-bandwidth-logo"/>
          <p:cNvPicPr>
            <a:picLocks noChangeAspect="1" noChangeArrowheads="1"/>
          </p:cNvPicPr>
          <p:nvPr/>
        </p:nvPicPr>
        <p:blipFill>
          <a:blip r:embed="rId5" cstate="print"/>
          <a:srcRect/>
          <a:stretch>
            <a:fillRect/>
          </a:stretch>
        </p:blipFill>
        <p:spPr bwMode="auto">
          <a:xfrm>
            <a:off x="2209800" y="5629275"/>
            <a:ext cx="6105525" cy="695325"/>
          </a:xfrm>
          <a:prstGeom prst="rect">
            <a:avLst/>
          </a:prstGeom>
          <a:noFill/>
          <a:ln w="9525">
            <a:noFill/>
            <a:miter lim="800000"/>
            <a:headEnd/>
            <a:tailEnd/>
          </a:ln>
        </p:spPr>
      </p:pic>
      <p:grpSp>
        <p:nvGrpSpPr>
          <p:cNvPr id="2" name="Group 13"/>
          <p:cNvGrpSpPr>
            <a:grpSpLocks/>
          </p:cNvGrpSpPr>
          <p:nvPr/>
        </p:nvGrpSpPr>
        <p:grpSpPr bwMode="auto">
          <a:xfrm>
            <a:off x="2209800" y="3462338"/>
            <a:ext cx="6096000" cy="1168400"/>
            <a:chOff x="1392" y="2181"/>
            <a:chExt cx="3840" cy="736"/>
          </a:xfrm>
        </p:grpSpPr>
        <p:pic>
          <p:nvPicPr>
            <p:cNvPr id="21511" name="Picture 8"/>
            <p:cNvPicPr>
              <a:picLocks noChangeAspect="1" noChangeArrowheads="1"/>
            </p:cNvPicPr>
            <p:nvPr/>
          </p:nvPicPr>
          <p:blipFill>
            <a:blip r:embed="rId6" cstate="print"/>
            <a:srcRect/>
            <a:stretch>
              <a:fillRect/>
            </a:stretch>
          </p:blipFill>
          <p:spPr bwMode="auto">
            <a:xfrm>
              <a:off x="1392" y="2208"/>
              <a:ext cx="1070" cy="695"/>
            </a:xfrm>
            <a:prstGeom prst="rect">
              <a:avLst/>
            </a:prstGeom>
            <a:noFill/>
            <a:ln w="9525">
              <a:noFill/>
              <a:miter lim="800000"/>
              <a:headEnd/>
              <a:tailEnd/>
            </a:ln>
          </p:spPr>
        </p:pic>
        <p:pic>
          <p:nvPicPr>
            <p:cNvPr id="21512" name="Picture 10" descr="GERIATRIC SOCIAL WORK INITIATIVE">
              <a:hlinkClick r:id="rId7"/>
            </p:cNvPr>
            <p:cNvPicPr>
              <a:picLocks noChangeAspect="1" noChangeArrowheads="1"/>
            </p:cNvPicPr>
            <p:nvPr/>
          </p:nvPicPr>
          <p:blipFill>
            <a:blip r:embed="rId8" cstate="print"/>
            <a:srcRect/>
            <a:stretch>
              <a:fillRect/>
            </a:stretch>
          </p:blipFill>
          <p:spPr bwMode="auto">
            <a:xfrm>
              <a:off x="2640" y="2181"/>
              <a:ext cx="2592" cy="736"/>
            </a:xfrm>
            <a:prstGeom prst="rect">
              <a:avLst/>
            </a:prstGeom>
            <a:noFill/>
            <a:ln w="9525">
              <a:noFill/>
              <a:miter lim="800000"/>
              <a:headEnd/>
              <a:tailEnd/>
            </a:ln>
          </p:spPr>
        </p:pic>
      </p:grpSp>
      <p:pic>
        <p:nvPicPr>
          <p:cNvPr id="39948" name="Picture 12" descr="jhartfordfoundation"/>
          <p:cNvPicPr>
            <a:picLocks noChangeAspect="1" noChangeArrowheads="1"/>
          </p:cNvPicPr>
          <p:nvPr/>
        </p:nvPicPr>
        <p:blipFill>
          <a:blip r:embed="rId9" cstate="print"/>
          <a:srcRect/>
          <a:stretch>
            <a:fillRect/>
          </a:stretch>
        </p:blipFill>
        <p:spPr bwMode="auto">
          <a:xfrm>
            <a:off x="2438400" y="4876800"/>
            <a:ext cx="5715000"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71600" y="1752600"/>
            <a:ext cx="7772400" cy="2286000"/>
          </a:xfrm>
        </p:spPr>
        <p:txBody>
          <a:bodyPr/>
          <a:lstStyle/>
          <a:p>
            <a:pPr marL="812800" indent="-812800" eaLnBrk="1" hangingPunct="1">
              <a:buFontTx/>
              <a:buAutoNum type="romanUcPeriod" startAt="3"/>
              <a:defRPr/>
            </a:pPr>
            <a:r>
              <a:rPr lang="en-US" sz="6600" i="0" smtClean="0"/>
              <a:t>Communications and Leadership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71600" y="274638"/>
            <a:ext cx="7772400" cy="1143000"/>
          </a:xfrm>
        </p:spPr>
        <p:txBody>
          <a:bodyPr/>
          <a:lstStyle/>
          <a:p>
            <a:pPr eaLnBrk="1" hangingPunct="1">
              <a:defRPr/>
            </a:pPr>
            <a:r>
              <a:rPr lang="en-US" sz="5400" smtClean="0"/>
              <a:t>Communicate to…</a:t>
            </a:r>
          </a:p>
        </p:txBody>
      </p:sp>
      <p:sp>
        <p:nvSpPr>
          <p:cNvPr id="23555" name="Rectangle 3"/>
          <p:cNvSpPr>
            <a:spLocks noGrp="1" noChangeArrowheads="1"/>
          </p:cNvSpPr>
          <p:nvPr>
            <p:ph type="body" idx="1"/>
          </p:nvPr>
        </p:nvSpPr>
        <p:spPr>
          <a:xfrm>
            <a:off x="1371600" y="1524000"/>
            <a:ext cx="7315200" cy="4525963"/>
          </a:xfrm>
        </p:spPr>
        <p:txBody>
          <a:bodyPr/>
          <a:lstStyle/>
          <a:p>
            <a:pPr eaLnBrk="1" hangingPunct="1"/>
            <a:r>
              <a:rPr lang="en-US" smtClean="0">
                <a:solidFill>
                  <a:srgbClr val="FFFF00"/>
                </a:solidFill>
              </a:rPr>
              <a:t>Garner support and funding for your work </a:t>
            </a:r>
          </a:p>
          <a:p>
            <a:pPr eaLnBrk="1" hangingPunct="1"/>
            <a:r>
              <a:rPr lang="en-US" smtClean="0">
                <a:solidFill>
                  <a:srgbClr val="FFFF00"/>
                </a:solidFill>
              </a:rPr>
              <a:t>Raise awareness about the issues and get others involved</a:t>
            </a:r>
          </a:p>
          <a:p>
            <a:pPr eaLnBrk="1" hangingPunct="1"/>
            <a:r>
              <a:rPr lang="en-US" smtClean="0">
                <a:solidFill>
                  <a:srgbClr val="FFFF00"/>
                </a:solidFill>
              </a:rPr>
              <a:t>Influence your system to improve health care practice or education </a:t>
            </a:r>
          </a:p>
          <a:p>
            <a:pPr eaLnBrk="1" hangingPunct="1"/>
            <a:r>
              <a:rPr lang="en-US" smtClean="0">
                <a:solidFill>
                  <a:srgbClr val="FFFF00"/>
                </a:solidFill>
              </a:rPr>
              <a:t>Convince your political leaders to make better policies </a:t>
            </a:r>
          </a:p>
          <a:p>
            <a:pPr eaLnBrk="1" hangingPunct="1"/>
            <a:endParaRPr lang="en-US" smtClean="0">
              <a:solidFill>
                <a:srgbClr val="FFFF00"/>
              </a:solidFill>
            </a:endParaRPr>
          </a:p>
        </p:txBody>
      </p:sp>
      <p:sp>
        <p:nvSpPr>
          <p:cNvPr id="64516" name="Rectangle 4"/>
          <p:cNvSpPr>
            <a:spLocks noChangeArrowheads="1"/>
          </p:cNvSpPr>
          <p:nvPr/>
        </p:nvSpPr>
        <p:spPr bwMode="auto">
          <a:xfrm>
            <a:off x="1371600" y="5181600"/>
            <a:ext cx="7772400" cy="1143000"/>
          </a:xfrm>
          <a:prstGeom prst="rect">
            <a:avLst/>
          </a:prstGeom>
          <a:noFill/>
          <a:ln w="9525">
            <a:noFill/>
            <a:miter lim="800000"/>
            <a:headEnd/>
            <a:tailEnd/>
          </a:ln>
          <a:effectLst/>
        </p:spPr>
        <p:txBody>
          <a:bodyPr anchor="ctr"/>
          <a:lstStyle/>
          <a:p>
            <a:pPr algn="ctr">
              <a:defRPr/>
            </a:pPr>
            <a:r>
              <a:rPr lang="en-US" sz="4400" b="1" i="1">
                <a:solidFill>
                  <a:schemeClr val="bg1"/>
                </a:solidFill>
                <a:effectLst>
                  <a:outerShdw blurRad="38100" dist="38100" dir="2700000" algn="tl">
                    <a:srgbClr val="000000"/>
                  </a:outerShdw>
                </a:effectLst>
                <a:latin typeface="Calibri" pitchFamily="34" charset="0"/>
              </a:rPr>
              <a:t>…lead change that will improve the health of older adults.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leadership_icon">
            <a:hlinkClick r:id="rId3"/>
          </p:cNvPr>
          <p:cNvPicPr>
            <a:picLocks noChangeAspect="1" noChangeArrowheads="1"/>
          </p:cNvPicPr>
          <p:nvPr/>
        </p:nvPicPr>
        <p:blipFill>
          <a:blip r:embed="rId4" cstate="print"/>
          <a:srcRect/>
          <a:stretch>
            <a:fillRect/>
          </a:stretch>
        </p:blipFill>
        <p:spPr bwMode="auto">
          <a:xfrm>
            <a:off x="1752600" y="685800"/>
            <a:ext cx="4648200" cy="2914650"/>
          </a:xfrm>
          <a:prstGeom prst="rect">
            <a:avLst/>
          </a:prstGeom>
          <a:noFill/>
          <a:ln w="9525">
            <a:noFill/>
            <a:miter lim="800000"/>
            <a:headEnd/>
            <a:tailEnd/>
          </a:ln>
        </p:spPr>
      </p:pic>
      <p:sp>
        <p:nvSpPr>
          <p:cNvPr id="24579" name="Rectangle 7"/>
          <p:cNvSpPr>
            <a:spLocks noChangeArrowheads="1"/>
          </p:cNvSpPr>
          <p:nvPr/>
        </p:nvSpPr>
        <p:spPr bwMode="auto">
          <a:xfrm>
            <a:off x="2743200" y="3657600"/>
            <a:ext cx="5276850" cy="457200"/>
          </a:xfrm>
          <a:prstGeom prst="rect">
            <a:avLst/>
          </a:prstGeom>
          <a:noFill/>
          <a:ln w="9525">
            <a:noFill/>
            <a:miter lim="800000"/>
            <a:headEnd/>
            <a:tailEnd/>
          </a:ln>
        </p:spPr>
        <p:txBody>
          <a:bodyPr wrap="none" anchor="ctr">
            <a:spAutoFit/>
          </a:bodyPr>
          <a:lstStyle/>
          <a:p>
            <a:r>
              <a:rPr lang="en-US" sz="2400">
                <a:solidFill>
                  <a:schemeClr val="bg1"/>
                </a:solidFill>
                <a:latin typeface="Calibri" pitchFamily="34" charset="0"/>
              </a:rPr>
              <a:t>Hartford Foundation 2008 Annual Report</a:t>
            </a:r>
          </a:p>
        </p:txBody>
      </p:sp>
      <p:sp>
        <p:nvSpPr>
          <p:cNvPr id="34825" name="Rectangle 9"/>
          <p:cNvSpPr>
            <a:spLocks noGrp="1" noChangeArrowheads="1"/>
          </p:cNvSpPr>
          <p:nvPr>
            <p:ph type="title"/>
          </p:nvPr>
        </p:nvSpPr>
        <p:spPr>
          <a:xfrm>
            <a:off x="1371600" y="4800600"/>
            <a:ext cx="7772400" cy="1143000"/>
          </a:xfrm>
        </p:spPr>
        <p:txBody>
          <a:bodyPr/>
          <a:lstStyle/>
          <a:p>
            <a:pPr eaLnBrk="1" hangingPunct="1">
              <a:defRPr/>
            </a:pPr>
            <a:r>
              <a:rPr lang="en-US" sz="5400" smtClean="0"/>
              <a:t>We believe </a:t>
            </a:r>
            <a:r>
              <a:rPr lang="en-US" sz="5400" smtClean="0">
                <a:solidFill>
                  <a:srgbClr val="FFFF00"/>
                </a:solidFill>
              </a:rPr>
              <a:t>YOU</a:t>
            </a:r>
            <a:r>
              <a:rPr lang="en-US" sz="5400" smtClean="0"/>
              <a:t> will lead the way…</a:t>
            </a:r>
          </a:p>
        </p:txBody>
      </p:sp>
      <p:pic>
        <p:nvPicPr>
          <p:cNvPr id="24581" name="Picture 10"/>
          <p:cNvPicPr>
            <a:picLocks noChangeAspect="1" noChangeArrowheads="1"/>
          </p:cNvPicPr>
          <p:nvPr/>
        </p:nvPicPr>
        <p:blipFill>
          <a:blip r:embed="rId5" cstate="print"/>
          <a:srcRect r="2682"/>
          <a:stretch>
            <a:fillRect/>
          </a:stretch>
        </p:blipFill>
        <p:spPr bwMode="auto">
          <a:xfrm>
            <a:off x="6634163" y="685800"/>
            <a:ext cx="2262187"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0" y="2209800"/>
            <a:ext cx="7620000" cy="1143000"/>
          </a:xfrm>
        </p:spPr>
        <p:txBody>
          <a:bodyPr/>
          <a:lstStyle/>
          <a:p>
            <a:pPr eaLnBrk="1" hangingPunct="1">
              <a:defRPr/>
            </a:pPr>
            <a:r>
              <a:rPr lang="en-US" sz="4000" smtClean="0"/>
              <a:t>Thank You and Enjoy the Conference</a:t>
            </a:r>
          </a:p>
        </p:txBody>
      </p:sp>
      <p:sp>
        <p:nvSpPr>
          <p:cNvPr id="25603" name="Rectangle 3"/>
          <p:cNvSpPr>
            <a:spLocks noGrp="1" noChangeArrowheads="1"/>
          </p:cNvSpPr>
          <p:nvPr>
            <p:ph type="body" idx="1"/>
          </p:nvPr>
        </p:nvSpPr>
        <p:spPr>
          <a:xfrm>
            <a:off x="1447800" y="3962400"/>
            <a:ext cx="7696200" cy="1371600"/>
          </a:xfrm>
        </p:spPr>
        <p:txBody>
          <a:bodyPr/>
          <a:lstStyle/>
          <a:p>
            <a:pPr algn="ctr" eaLnBrk="1" hangingPunct="1">
              <a:buFontTx/>
              <a:buNone/>
            </a:pPr>
            <a:r>
              <a:rPr lang="en-US" sz="4000" smtClean="0"/>
              <a:t>www.jhartfound.org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1600" y="1752600"/>
            <a:ext cx="7772400" cy="2286000"/>
          </a:xfrm>
        </p:spPr>
        <p:txBody>
          <a:bodyPr/>
          <a:lstStyle/>
          <a:p>
            <a:pPr marL="812800" indent="-812800" eaLnBrk="1" hangingPunct="1">
              <a:buFontTx/>
              <a:buAutoNum type="romanUcPeriod"/>
              <a:defRPr/>
            </a:pPr>
            <a:r>
              <a:rPr lang="en-US" sz="6600" i="0" smtClean="0"/>
              <a:t>Foundation </a:t>
            </a:r>
            <a:br>
              <a:rPr lang="en-US" sz="6600" i="0" smtClean="0"/>
            </a:br>
            <a:r>
              <a:rPr lang="en-US" sz="6600" i="0" smtClean="0"/>
              <a:t>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TheHartford4C"/>
          <p:cNvPicPr>
            <a:picLocks noChangeAspect="1" noChangeArrowheads="1"/>
          </p:cNvPicPr>
          <p:nvPr/>
        </p:nvPicPr>
        <p:blipFill>
          <a:blip r:embed="rId3" cstate="print"/>
          <a:srcRect/>
          <a:stretch>
            <a:fillRect/>
          </a:stretch>
        </p:blipFill>
        <p:spPr bwMode="auto">
          <a:xfrm>
            <a:off x="4267200" y="3276600"/>
            <a:ext cx="4572000" cy="3262313"/>
          </a:xfrm>
          <a:prstGeom prst="rect">
            <a:avLst/>
          </a:prstGeom>
          <a:noFill/>
          <a:ln w="9525">
            <a:noFill/>
            <a:miter lim="800000"/>
            <a:headEnd/>
            <a:tailEnd/>
          </a:ln>
        </p:spPr>
      </p:pic>
      <p:sp>
        <p:nvSpPr>
          <p:cNvPr id="22530" name="Rectangle 2"/>
          <p:cNvSpPr>
            <a:spLocks noGrp="1" noChangeArrowheads="1"/>
          </p:cNvSpPr>
          <p:nvPr>
            <p:ph type="title"/>
          </p:nvPr>
        </p:nvSpPr>
        <p:spPr>
          <a:xfrm>
            <a:off x="1371600" y="274638"/>
            <a:ext cx="7772400" cy="1143000"/>
          </a:xfrm>
        </p:spPr>
        <p:txBody>
          <a:bodyPr/>
          <a:lstStyle/>
          <a:p>
            <a:pPr eaLnBrk="1" hangingPunct="1">
              <a:defRPr/>
            </a:pPr>
            <a:r>
              <a:rPr lang="en-US" smtClean="0"/>
              <a:t>The John A. Hartford Foundation</a:t>
            </a:r>
          </a:p>
        </p:txBody>
      </p:sp>
      <p:pic>
        <p:nvPicPr>
          <p:cNvPr id="22533" name="Picture 5" descr="connecticut"/>
          <p:cNvPicPr>
            <a:picLocks noChangeAspect="1" noChangeArrowheads="1"/>
          </p:cNvPicPr>
          <p:nvPr/>
        </p:nvPicPr>
        <p:blipFill>
          <a:blip r:embed="rId4" cstate="print"/>
          <a:srcRect/>
          <a:stretch>
            <a:fillRect/>
          </a:stretch>
        </p:blipFill>
        <p:spPr bwMode="auto">
          <a:xfrm>
            <a:off x="1676400" y="1447800"/>
            <a:ext cx="4038600" cy="3168650"/>
          </a:xfrm>
          <a:prstGeom prst="rect">
            <a:avLst/>
          </a:prstGeom>
          <a:noFill/>
          <a:ln w="9525">
            <a:noFill/>
            <a:miter lim="800000"/>
            <a:headEnd/>
            <a:tailEnd/>
          </a:ln>
        </p:spPr>
      </p:pic>
      <p:sp>
        <p:nvSpPr>
          <p:cNvPr id="22534" name="AutoShape 6"/>
          <p:cNvSpPr>
            <a:spLocks noChangeArrowheads="1"/>
          </p:cNvSpPr>
          <p:nvPr/>
        </p:nvSpPr>
        <p:spPr bwMode="auto">
          <a:xfrm>
            <a:off x="2133600" y="1447800"/>
            <a:ext cx="3048000" cy="3124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solidFill>
          <a:ln w="9525">
            <a:solidFill>
              <a:schemeClr val="tx1"/>
            </a:solidFill>
            <a:miter lim="800000"/>
            <a:headEnd/>
            <a:tailEnd/>
          </a:ln>
        </p:spPr>
        <p:txBody>
          <a:bodyPr wrap="none" anchor="ctr"/>
          <a:lstStyle/>
          <a:p>
            <a:endParaRPr lang="en-US"/>
          </a:p>
        </p:txBody>
      </p:sp>
      <p:sp>
        <p:nvSpPr>
          <p:cNvPr id="22537" name="AutoShape 9"/>
          <p:cNvSpPr>
            <a:spLocks noChangeArrowheads="1"/>
          </p:cNvSpPr>
          <p:nvPr/>
        </p:nvSpPr>
        <p:spPr bwMode="auto">
          <a:xfrm>
            <a:off x="5334000" y="3276600"/>
            <a:ext cx="3048000" cy="3124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Hart Painting"/>
          <p:cNvPicPr>
            <a:picLocks noChangeAspect="1" noChangeArrowheads="1"/>
          </p:cNvPicPr>
          <p:nvPr/>
        </p:nvPicPr>
        <p:blipFill>
          <a:blip r:embed="rId3" cstate="print"/>
          <a:srcRect/>
          <a:stretch>
            <a:fillRect/>
          </a:stretch>
        </p:blipFill>
        <p:spPr bwMode="auto">
          <a:xfrm>
            <a:off x="4191000" y="304800"/>
            <a:ext cx="4646613" cy="6226175"/>
          </a:xfrm>
          <a:prstGeom prst="rect">
            <a:avLst/>
          </a:prstGeom>
          <a:noFill/>
          <a:ln w="9525">
            <a:noFill/>
            <a:miter lim="800000"/>
            <a:headEnd/>
            <a:tailEnd/>
          </a:ln>
        </p:spPr>
      </p:pic>
      <p:sp>
        <p:nvSpPr>
          <p:cNvPr id="7171" name="Text Box 9"/>
          <p:cNvSpPr txBox="1">
            <a:spLocks noChangeArrowheads="1"/>
          </p:cNvSpPr>
          <p:nvPr/>
        </p:nvSpPr>
        <p:spPr bwMode="auto">
          <a:xfrm>
            <a:off x="1600200" y="2012950"/>
            <a:ext cx="2362200" cy="2559050"/>
          </a:xfrm>
          <a:prstGeom prst="rect">
            <a:avLst/>
          </a:prstGeom>
          <a:noFill/>
          <a:ln w="9525">
            <a:noFill/>
            <a:miter lim="800000"/>
            <a:headEnd/>
            <a:tailEnd/>
          </a:ln>
        </p:spPr>
        <p:txBody>
          <a:bodyPr>
            <a:spAutoFit/>
          </a:bodyPr>
          <a:lstStyle/>
          <a:p>
            <a:pPr algn="ctr" eaLnBrk="0" hangingPunct="0"/>
            <a:r>
              <a:rPr lang="en-US" sz="5400" i="1">
                <a:solidFill>
                  <a:schemeClr val="bg1"/>
                </a:solidFill>
                <a:latin typeface="Calibri" pitchFamily="34" charset="0"/>
              </a:rPr>
              <a:t>John and George</a:t>
            </a:r>
            <a:endParaRPr lang="en-US" sz="44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Hart04_pg11_sepia"/>
          <p:cNvPicPr>
            <a:picLocks noChangeAspect="1" noChangeArrowheads="1"/>
          </p:cNvPicPr>
          <p:nvPr/>
        </p:nvPicPr>
        <p:blipFill>
          <a:blip r:embed="rId3" cstate="print"/>
          <a:srcRect/>
          <a:stretch>
            <a:fillRect/>
          </a:stretch>
        </p:blipFill>
        <p:spPr bwMode="auto">
          <a:xfrm>
            <a:off x="1371600" y="800100"/>
            <a:ext cx="7772400" cy="5829300"/>
          </a:xfrm>
          <a:prstGeom prst="rect">
            <a:avLst/>
          </a:prstGeom>
          <a:noFill/>
          <a:ln w="9525">
            <a:noFill/>
            <a:miter lim="800000"/>
            <a:headEnd/>
            <a:tailEnd/>
          </a:ln>
        </p:spPr>
      </p:pic>
      <p:pic>
        <p:nvPicPr>
          <p:cNvPr id="20486" name="Picture 6"/>
          <p:cNvPicPr>
            <a:picLocks noChangeAspect="1" noChangeArrowheads="1"/>
          </p:cNvPicPr>
          <p:nvPr>
            <p:ph type="body" idx="1"/>
          </p:nvPr>
        </p:nvPicPr>
        <p:blipFill>
          <a:blip r:embed="rId4" cstate="print"/>
          <a:srcRect/>
          <a:stretch>
            <a:fillRect/>
          </a:stretch>
        </p:blipFill>
        <p:spPr>
          <a:xfrm>
            <a:off x="1752600" y="2743200"/>
            <a:ext cx="2736850" cy="3733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body" idx="4294967295"/>
          </p:nvPr>
        </p:nvSpPr>
        <p:spPr>
          <a:xfrm>
            <a:off x="1371600" y="990600"/>
            <a:ext cx="7696200" cy="4525963"/>
          </a:xfrm>
        </p:spPr>
        <p:txBody>
          <a:bodyPr/>
          <a:lstStyle/>
          <a:p>
            <a:pPr marL="0" indent="0" algn="ctr" eaLnBrk="1" hangingPunct="1">
              <a:buFontTx/>
              <a:buNone/>
            </a:pPr>
            <a:r>
              <a:rPr lang="en-US" sz="3200" b="0" smtClean="0"/>
              <a:t>“Do the greatest good for the greatest number.”</a:t>
            </a:r>
            <a:br>
              <a:rPr lang="en-US" sz="3200" b="0" smtClean="0"/>
            </a:br>
            <a:r>
              <a:rPr lang="en-US" sz="3200" b="0" smtClean="0"/>
              <a:t> </a:t>
            </a:r>
            <a:endParaRPr lang="en-US" sz="2000" b="0" smtClean="0"/>
          </a:p>
          <a:p>
            <a:pPr marL="0" indent="0" algn="ctr" eaLnBrk="1" hangingPunct="1">
              <a:buFontTx/>
              <a:buNone/>
            </a:pPr>
            <a:r>
              <a:rPr lang="en-US" sz="3200" b="0" smtClean="0"/>
              <a:t>and… </a:t>
            </a:r>
          </a:p>
          <a:p>
            <a:pPr marL="0" indent="0" algn="ctr" eaLnBrk="1" hangingPunct="1">
              <a:buFontTx/>
              <a:buNone/>
            </a:pPr>
            <a:endParaRPr lang="en-US" sz="2400" b="0" smtClean="0"/>
          </a:p>
          <a:p>
            <a:pPr marL="0" indent="0" algn="ctr" eaLnBrk="1" hangingPunct="1">
              <a:buFontTx/>
              <a:buNone/>
            </a:pPr>
            <a:r>
              <a:rPr lang="en-US" sz="3200" b="0" smtClean="0"/>
              <a:t>“carve from the whole vast spectrum of human needs one small band that the heart and mind together tell you is the area in which you can make your best contribution.”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1600" y="1752600"/>
            <a:ext cx="7772400" cy="2286000"/>
          </a:xfrm>
        </p:spPr>
        <p:txBody>
          <a:bodyPr/>
          <a:lstStyle/>
          <a:p>
            <a:pPr marL="812800" indent="-812800" eaLnBrk="1" hangingPunct="1">
              <a:buFontTx/>
              <a:buAutoNum type="romanUcPeriod" startAt="2"/>
              <a:defRPr/>
            </a:pPr>
            <a:r>
              <a:rPr lang="en-US" sz="6600" i="0" smtClean="0"/>
              <a:t>Foundation </a:t>
            </a:r>
            <a:br>
              <a:rPr lang="en-US" sz="6600" i="0" smtClean="0"/>
            </a:br>
            <a:r>
              <a:rPr lang="en-US" sz="6600" i="0" smtClean="0"/>
              <a:t>Program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274638"/>
            <a:ext cx="7772400" cy="1143000"/>
          </a:xfrm>
        </p:spPr>
        <p:txBody>
          <a:bodyPr/>
          <a:lstStyle/>
          <a:p>
            <a:pPr eaLnBrk="1" hangingPunct="1">
              <a:defRPr/>
            </a:pPr>
            <a:r>
              <a:rPr lang="en-US" sz="6000" smtClean="0"/>
              <a:t>Mission</a:t>
            </a:r>
          </a:p>
        </p:txBody>
      </p:sp>
      <p:sp>
        <p:nvSpPr>
          <p:cNvPr id="11267" name="TextBox 6"/>
          <p:cNvSpPr txBox="1">
            <a:spLocks noChangeArrowheads="1"/>
          </p:cNvSpPr>
          <p:nvPr/>
        </p:nvSpPr>
        <p:spPr bwMode="auto">
          <a:xfrm>
            <a:off x="1371600" y="2074863"/>
            <a:ext cx="7772400" cy="2838450"/>
          </a:xfrm>
          <a:prstGeom prst="rect">
            <a:avLst/>
          </a:prstGeom>
          <a:noFill/>
          <a:ln w="9525">
            <a:noFill/>
            <a:miter lim="800000"/>
            <a:headEnd/>
            <a:tailEnd/>
          </a:ln>
        </p:spPr>
        <p:txBody>
          <a:bodyPr>
            <a:spAutoFit/>
          </a:bodyPr>
          <a:lstStyle/>
          <a:p>
            <a:pPr algn="ctr" eaLnBrk="0" hangingPunct="0"/>
            <a:r>
              <a:rPr lang="en-US" sz="3600" b="1" u="sng">
                <a:solidFill>
                  <a:srgbClr val="FFFF00"/>
                </a:solidFill>
                <a:latin typeface="Calibri" pitchFamily="34" charset="0"/>
              </a:rPr>
              <a:t>To improve the health of older adults</a:t>
            </a:r>
            <a:r>
              <a:rPr lang="en-US" sz="3600" b="1">
                <a:solidFill>
                  <a:schemeClr val="bg1"/>
                </a:solidFill>
                <a:latin typeface="Calibri" pitchFamily="34" charset="0"/>
              </a:rPr>
              <a:t> by </a:t>
            </a:r>
          </a:p>
          <a:p>
            <a:pPr algn="ctr" eaLnBrk="0" hangingPunct="0"/>
            <a:r>
              <a:rPr lang="en-US" sz="3600" b="1">
                <a:solidFill>
                  <a:schemeClr val="bg1"/>
                </a:solidFill>
                <a:latin typeface="Calibri" pitchFamily="34" charset="0"/>
              </a:rPr>
              <a:t>creating a more skilled workforce and a better designed health care system</a:t>
            </a:r>
          </a:p>
          <a:p>
            <a:pPr algn="ctr" eaLnBrk="0" hangingPunct="0"/>
            <a:endParaRPr lang="en-US" sz="36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3360</Words>
  <Application>Microsoft Office PowerPoint</Application>
  <PresentationFormat>On-screen Show (4:3)</PresentationFormat>
  <Paragraphs>179</Paragraphs>
  <Slides>24</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ＭＳ Ｐゴシック</vt:lpstr>
      <vt:lpstr>Calibri</vt:lpstr>
      <vt:lpstr>Franklin Gothic Book</vt:lpstr>
      <vt:lpstr>helvetica</vt:lpstr>
      <vt:lpstr>Default Design</vt:lpstr>
      <vt:lpstr>Microsoft Graph Chart</vt:lpstr>
      <vt:lpstr>Slide 1</vt:lpstr>
      <vt:lpstr>John A. Hartford Foundation: 101</vt:lpstr>
      <vt:lpstr>Foundation  Overview</vt:lpstr>
      <vt:lpstr>The John A. Hartford Foundation</vt:lpstr>
      <vt:lpstr>Slide 5</vt:lpstr>
      <vt:lpstr>Slide 6</vt:lpstr>
      <vt:lpstr>Slide 7</vt:lpstr>
      <vt:lpstr>Foundation  Program</vt:lpstr>
      <vt:lpstr>Mission</vt:lpstr>
      <vt:lpstr>Why? An Aging America</vt:lpstr>
      <vt:lpstr>Slide 11</vt:lpstr>
      <vt:lpstr>Funding Allocation  by Portfolio</vt:lpstr>
      <vt:lpstr>Program Areas</vt:lpstr>
      <vt:lpstr>Program Strategies</vt:lpstr>
      <vt:lpstr>Grantees</vt:lpstr>
      <vt:lpstr>About the Foundation </vt:lpstr>
      <vt:lpstr>Funding Partners</vt:lpstr>
      <vt:lpstr>Program Areas</vt:lpstr>
      <vt:lpstr>“Other” Grant Making</vt:lpstr>
      <vt:lpstr>Communications &amp; Dissemination Initiative</vt:lpstr>
      <vt:lpstr>Communications and Leadership</vt:lpstr>
      <vt:lpstr>Communicate to…</vt:lpstr>
      <vt:lpstr>We believe YOU will lead the way…</vt:lpstr>
      <vt:lpstr>Thank You and Enjoy the Conference</vt:lpstr>
    </vt:vector>
  </TitlesOfParts>
  <Company>JAHF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JAHF</dc:creator>
  <cp:lastModifiedBy>The John A. Hartford Foundation</cp:lastModifiedBy>
  <cp:revision>52</cp:revision>
  <dcterms:created xsi:type="dcterms:W3CDTF">2010-07-23T02:47:21Z</dcterms:created>
  <dcterms:modified xsi:type="dcterms:W3CDTF">2012-02-24T19:35:49Z</dcterms:modified>
</cp:coreProperties>
</file>