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1" r:id="rId2"/>
    <p:sldId id="284" r:id="rId3"/>
    <p:sldId id="273" r:id="rId4"/>
    <p:sldId id="274" r:id="rId5"/>
    <p:sldId id="275" r:id="rId6"/>
    <p:sldId id="269" r:id="rId7"/>
    <p:sldId id="290" r:id="rId8"/>
    <p:sldId id="287" r:id="rId9"/>
    <p:sldId id="296" r:id="rId10"/>
    <p:sldId id="286" r:id="rId11"/>
    <p:sldId id="295" r:id="rId12"/>
    <p:sldId id="294" r:id="rId13"/>
    <p:sldId id="293" r:id="rId14"/>
    <p:sldId id="292" r:id="rId15"/>
    <p:sldId id="291" r:id="rId16"/>
    <p:sldId id="297" r:id="rId17"/>
    <p:sldId id="27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6600"/>
    <a:srgbClr val="6699FF"/>
    <a:srgbClr val="009DFE"/>
    <a:srgbClr val="FF99FF"/>
    <a:srgbClr val="CCCCFF"/>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0" autoAdjust="0"/>
    <p:restoredTop sz="73830" autoAdjust="0"/>
  </p:normalViewPr>
  <p:slideViewPr>
    <p:cSldViewPr>
      <p:cViewPr varScale="1">
        <p:scale>
          <a:sx n="86" d="100"/>
          <a:sy n="86" d="100"/>
        </p:scale>
        <p:origin x="19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B8FC324-8FC8-4150-9832-6DF94696CEAE}" type="slidenum">
              <a:rPr lang="en-US"/>
              <a:pPr>
                <a:defRPr/>
              </a:pPr>
              <a:t>‹#›</a:t>
            </a:fld>
            <a:endParaRPr lang="en-US"/>
          </a:p>
        </p:txBody>
      </p:sp>
    </p:spTree>
    <p:extLst>
      <p:ext uri="{BB962C8B-B14F-4D97-AF65-F5344CB8AC3E}">
        <p14:creationId xmlns:p14="http://schemas.microsoft.com/office/powerpoint/2010/main" val="409529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8C4B7BF-BB2F-4B3E-A749-8214FBD4D0B1}" type="slidenum">
              <a:rPr lang="en-US" smtClean="0">
                <a:latin typeface="Arial" pitchFamily="34" charset="0"/>
              </a:rPr>
              <a:pPr/>
              <a:t>1</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z="1400" smtClean="0">
              <a:latin typeface="Arial" pitchFamily="34" charset="0"/>
            </a:endParaRPr>
          </a:p>
          <a:p>
            <a:pPr eaLnBrk="1" hangingPunct="1"/>
            <a:r>
              <a:rPr lang="en-US" sz="1400" smtClean="0">
                <a:latin typeface="Arial" pitchFamily="34" charset="0"/>
              </a:rPr>
              <a:t>  </a:t>
            </a:r>
          </a:p>
        </p:txBody>
      </p:sp>
    </p:spTree>
    <p:extLst>
      <p:ext uri="{BB962C8B-B14F-4D97-AF65-F5344CB8AC3E}">
        <p14:creationId xmlns:p14="http://schemas.microsoft.com/office/powerpoint/2010/main" val="3829548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marL="228600" indent="-228600">
              <a:buFont typeface="+mj-lt"/>
              <a:buNone/>
            </a:pPr>
            <a:r>
              <a:rPr lang="en-US" smtClean="0">
                <a:latin typeface="Arial" pitchFamily="34" charset="0"/>
              </a:rPr>
              <a:t>Medicare was going to cover “voluntary advance care planning,” to discuss end-of-life treatment, as part of the annual physical examination.   Because of the charged rhetoric the discussion is no longer considered part of the annual Medicare physician visit.</a:t>
            </a:r>
          </a:p>
          <a:p>
            <a:pPr marL="228600" indent="-228600">
              <a:buFont typeface="+mj-lt"/>
              <a:buNone/>
            </a:pPr>
            <a:r>
              <a:rPr lang="en-US" smtClean="0">
                <a:latin typeface="Arial" pitchFamily="34" charset="0"/>
              </a:rPr>
              <a:t>What is advanced care planning and why is it important?</a:t>
            </a:r>
          </a:p>
          <a:p>
            <a:pPr marL="228600" indent="-228600">
              <a:buFont typeface="+mj-lt"/>
              <a:buNone/>
            </a:pPr>
            <a:r>
              <a:rPr lang="en-US" smtClean="0">
                <a:latin typeface="Arial" pitchFamily="34" charset="0"/>
              </a:rPr>
              <a:t>Advanced care planning provides a range of options and helps to clarify the patient’s goals and values.  When someone is diagnosed with terminal illness they may want aggressive treatment even when they are dying.  Some want care that focuses on maintaining the quality of their life.  Before deciding what is best it’s important to understand the benefits and burdens associated with these decisions. </a:t>
            </a:r>
          </a:p>
          <a:p>
            <a:pPr marL="228600" indent="-228600">
              <a:buFont typeface="+mj-lt"/>
              <a:buNone/>
            </a:pPr>
            <a:r>
              <a:rPr lang="en-US" smtClean="0">
                <a:latin typeface="Arial" pitchFamily="34" charset="0"/>
              </a:rPr>
              <a:t>The goals of care should always be the patient’s.  Decisions related to serious illness impact the length of life and the quality of life.  In order to make good decisions you need to know your condition and the likely course of events, also known as your prognosis.   And you need to know what the treatment options are, the risks, how will it make you feel, and will it likely offer any health benefit. </a:t>
            </a:r>
          </a:p>
          <a:p>
            <a:pPr marL="228600" indent="-228600">
              <a:buFont typeface="+mj-lt"/>
              <a:buNone/>
            </a:pPr>
            <a:r>
              <a:rPr lang="en-US" smtClean="0">
                <a:latin typeface="Arial" pitchFamily="34" charset="0"/>
              </a:rPr>
              <a:t>Some would suggest that you should be aggressive until the end.  That choice would meet some people’s values and goals. However I want you to fully understand what is at risk.  Allow me to use my own experience as an illustration.</a:t>
            </a:r>
          </a:p>
          <a:p>
            <a:pPr marL="228600" indent="-228600">
              <a:buFont typeface="Calibri" pitchFamily="34" charset="0"/>
              <a:buAutoNum type="arabicPeriod"/>
            </a:pPr>
            <a:endParaRPr lang="en-US" smtClean="0">
              <a:latin typeface="Arial" pitchFamily="34" charset="0"/>
            </a:endParaRPr>
          </a:p>
        </p:txBody>
      </p:sp>
      <p:sp>
        <p:nvSpPr>
          <p:cNvPr id="31748" name="Slide Number Placeholder 3"/>
          <p:cNvSpPr>
            <a:spLocks noGrp="1"/>
          </p:cNvSpPr>
          <p:nvPr>
            <p:ph type="sldNum" sz="quarter" idx="5"/>
          </p:nvPr>
        </p:nvSpPr>
        <p:spPr>
          <a:noFill/>
        </p:spPr>
        <p:txBody>
          <a:bodyPr/>
          <a:lstStyle/>
          <a:p>
            <a:fld id="{83FA7C18-DEC1-4D05-A8C9-74899DAEACF4}" type="slidenum">
              <a:rPr lang="en-US" smtClean="0">
                <a:latin typeface="Arial" pitchFamily="34" charset="0"/>
              </a:rPr>
              <a:pPr/>
              <a:t>10</a:t>
            </a:fld>
            <a:endParaRPr lang="en-US" smtClean="0">
              <a:latin typeface="Arial" pitchFamily="34" charset="0"/>
            </a:endParaRPr>
          </a:p>
        </p:txBody>
      </p:sp>
    </p:spTree>
    <p:extLst>
      <p:ext uri="{BB962C8B-B14F-4D97-AF65-F5344CB8AC3E}">
        <p14:creationId xmlns:p14="http://schemas.microsoft.com/office/powerpoint/2010/main" val="44167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latin typeface="Arial" pitchFamily="34" charset="0"/>
              </a:rPr>
              <a:t>It was just another day in NYC.</a:t>
            </a:r>
          </a:p>
          <a:p>
            <a:endParaRPr lang="en-US" smtClean="0">
              <a:latin typeface="Arial" pitchFamily="34" charset="0"/>
            </a:endParaRPr>
          </a:p>
          <a:p>
            <a:r>
              <a:rPr lang="en-US" smtClean="0">
                <a:latin typeface="Arial" pitchFamily="34" charset="0"/>
              </a:rPr>
              <a:t>[Story on how I was dx’ed and made treatment decisions—illustrate how these decisions need to be weighed carefully. I did not choose aggressive treatment.]</a:t>
            </a:r>
          </a:p>
          <a:p>
            <a:endParaRPr lang="en-US" smtClean="0">
              <a:latin typeface="Arial" pitchFamily="34" charset="0"/>
            </a:endParaRPr>
          </a:p>
        </p:txBody>
      </p:sp>
      <p:sp>
        <p:nvSpPr>
          <p:cNvPr id="32772" name="Slide Number Placeholder 3"/>
          <p:cNvSpPr>
            <a:spLocks noGrp="1"/>
          </p:cNvSpPr>
          <p:nvPr>
            <p:ph type="sldNum" sz="quarter" idx="5"/>
          </p:nvPr>
        </p:nvSpPr>
        <p:spPr>
          <a:noFill/>
        </p:spPr>
        <p:txBody>
          <a:bodyPr/>
          <a:lstStyle/>
          <a:p>
            <a:fld id="{33FDD17A-4DEE-49D1-A484-5B5701C32710}" type="slidenum">
              <a:rPr lang="en-US" smtClean="0">
                <a:latin typeface="Arial" pitchFamily="34" charset="0"/>
              </a:rPr>
              <a:pPr/>
              <a:t>11</a:t>
            </a:fld>
            <a:endParaRPr lang="en-US" smtClean="0">
              <a:latin typeface="Arial" pitchFamily="34" charset="0"/>
            </a:endParaRPr>
          </a:p>
        </p:txBody>
      </p:sp>
    </p:spTree>
    <p:extLst>
      <p:ext uri="{BB962C8B-B14F-4D97-AF65-F5344CB8AC3E}">
        <p14:creationId xmlns:p14="http://schemas.microsoft.com/office/powerpoint/2010/main" val="348973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latin typeface="Arial" pitchFamily="34" charset="0"/>
              </a:rPr>
              <a:t>As an expert consumer I received patient-centered care because I knew what questions to ask and how to advocate for myself.  Here are three things you can do to ensure that you, your family and your patients receive patient-centered care:  </a:t>
            </a:r>
          </a:p>
          <a:p>
            <a:r>
              <a:rPr lang="en-US" smtClean="0">
                <a:latin typeface="Arial" pitchFamily="34" charset="0"/>
              </a:rPr>
              <a:t>+ Ask about your care options</a:t>
            </a:r>
          </a:p>
          <a:p>
            <a:r>
              <a:rPr lang="en-US" smtClean="0">
                <a:latin typeface="Arial" pitchFamily="34" charset="0"/>
              </a:rPr>
              <a:t>+ Make your values and goals understood</a:t>
            </a:r>
          </a:p>
          <a:p>
            <a:r>
              <a:rPr lang="en-US" smtClean="0">
                <a:latin typeface="Arial" pitchFamily="34" charset="0"/>
              </a:rPr>
              <a:t>+ Complete advance directives and make sure your healthcare providers and family           have them to ensure your choices are honored</a:t>
            </a:r>
          </a:p>
          <a:p>
            <a:endParaRPr lang="en-US" smtClean="0">
              <a:latin typeface="Arial" pitchFamily="34" charset="0"/>
            </a:endParaRPr>
          </a:p>
          <a:p>
            <a:r>
              <a:rPr lang="en-US" smtClean="0">
                <a:latin typeface="Arial" pitchFamily="34" charset="0"/>
              </a:rPr>
              <a:t>Let’s quickly review Advance Directives.</a:t>
            </a:r>
          </a:p>
          <a:p>
            <a:endParaRPr lang="en-US" smtClean="0">
              <a:latin typeface="Arial" pitchFamily="34" charset="0"/>
            </a:endParaRPr>
          </a:p>
        </p:txBody>
      </p:sp>
      <p:sp>
        <p:nvSpPr>
          <p:cNvPr id="33796" name="Slide Number Placeholder 3"/>
          <p:cNvSpPr>
            <a:spLocks noGrp="1"/>
          </p:cNvSpPr>
          <p:nvPr>
            <p:ph type="sldNum" sz="quarter" idx="5"/>
          </p:nvPr>
        </p:nvSpPr>
        <p:spPr>
          <a:noFill/>
        </p:spPr>
        <p:txBody>
          <a:bodyPr/>
          <a:lstStyle/>
          <a:p>
            <a:fld id="{5827458F-BE91-4300-8F09-13AF7CDE8068}" type="slidenum">
              <a:rPr lang="en-US" smtClean="0">
                <a:latin typeface="Arial" pitchFamily="34" charset="0"/>
              </a:rPr>
              <a:pPr/>
              <a:t>12</a:t>
            </a:fld>
            <a:endParaRPr lang="en-US" smtClean="0">
              <a:latin typeface="Arial" pitchFamily="34" charset="0"/>
            </a:endParaRPr>
          </a:p>
        </p:txBody>
      </p:sp>
    </p:spTree>
    <p:extLst>
      <p:ext uri="{BB962C8B-B14F-4D97-AF65-F5344CB8AC3E}">
        <p14:creationId xmlns:p14="http://schemas.microsoft.com/office/powerpoint/2010/main" val="193965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latin typeface="Arial" pitchFamily="34" charset="0"/>
              </a:rPr>
              <a:t>More than 75% of people will be unable to make some or all of their own medical decisions at the end of life.</a:t>
            </a:r>
          </a:p>
          <a:p>
            <a:endParaRPr lang="en-US" smtClean="0">
              <a:latin typeface="Arial" pitchFamily="34" charset="0"/>
            </a:endParaRPr>
          </a:p>
          <a:p>
            <a:r>
              <a:rPr lang="en-US" smtClean="0">
                <a:latin typeface="Arial" pitchFamily="34" charset="0"/>
              </a:rPr>
              <a:t>Planning ahead for end-of-life care is meant to allow patients to reduce the amount of medical intervention, if that's what they prefer. But patients also can make clear their wishes if they prefer maximum intervention.</a:t>
            </a:r>
          </a:p>
          <a:p>
            <a:endParaRPr lang="en-US" smtClean="0">
              <a:latin typeface="Arial" pitchFamily="34" charset="0"/>
            </a:endParaRPr>
          </a:p>
          <a:p>
            <a:r>
              <a:rPr lang="en-US" smtClean="0">
                <a:latin typeface="Arial" pitchFamily="34" charset="0"/>
              </a:rPr>
              <a:t>Planning ahead can reduce the burden of making these decisions on the families at a time of great stress.</a:t>
            </a:r>
          </a:p>
          <a:p>
            <a:endParaRPr lang="en-US" smtClean="0">
              <a:latin typeface="Arial" pitchFamily="34" charset="0"/>
            </a:endParaRPr>
          </a:p>
          <a:p>
            <a:r>
              <a:rPr lang="en-US" smtClean="0">
                <a:latin typeface="Arial" pitchFamily="34" charset="0"/>
              </a:rPr>
              <a:t>If you document it and share it with the healthcare team, you can get the care you want.</a:t>
            </a:r>
          </a:p>
          <a:p>
            <a:endParaRPr lang="en-US" smtClean="0">
              <a:latin typeface="Arial" pitchFamily="34" charset="0"/>
            </a:endParaRPr>
          </a:p>
          <a:p>
            <a:r>
              <a:rPr lang="en-US" smtClean="0">
                <a:latin typeface="Arial" pitchFamily="34" charset="0"/>
              </a:rPr>
              <a:t>[will explain terms and where to find the forms]</a:t>
            </a:r>
          </a:p>
          <a:p>
            <a:r>
              <a:rPr lang="en-US" smtClean="0">
                <a:latin typeface="Arial" pitchFamily="34" charset="0"/>
              </a:rPr>
              <a:t>+ DNR: Resuscitation, also known as CPR, attempts to restart breathing and the heartbeat of a person who has no heartbeat or has stopped breathing. It typically involves “mouth to mouth” breathing and forceful pressure on the chest to try to restart the heart. DNR lets the health team know that you do not wish to be resuscitated.</a:t>
            </a:r>
          </a:p>
          <a:p>
            <a:endParaRPr lang="en-US" smtClean="0">
              <a:latin typeface="Arial" pitchFamily="34" charset="0"/>
            </a:endParaRPr>
          </a:p>
          <a:p>
            <a:r>
              <a:rPr lang="en-US" smtClean="0">
                <a:latin typeface="Arial" pitchFamily="34" charset="0"/>
              </a:rPr>
              <a:t>+ Health Care Proxy: designate someone to make decisions for you when you are unable</a:t>
            </a:r>
          </a:p>
          <a:p>
            <a:endParaRPr lang="en-US" smtClean="0">
              <a:latin typeface="Arial" pitchFamily="34" charset="0"/>
            </a:endParaRPr>
          </a:p>
          <a:p>
            <a:r>
              <a:rPr lang="en-US" smtClean="0">
                <a:latin typeface="Arial" pitchFamily="34" charset="0"/>
              </a:rPr>
              <a:t>+ Living Will:A living will is a legal document that a person uses to make known his or her wishes regarding life prolonging medical treatments.  One example is the POLST.</a:t>
            </a:r>
          </a:p>
        </p:txBody>
      </p:sp>
      <p:sp>
        <p:nvSpPr>
          <p:cNvPr id="34820" name="Slide Number Placeholder 3"/>
          <p:cNvSpPr>
            <a:spLocks noGrp="1"/>
          </p:cNvSpPr>
          <p:nvPr>
            <p:ph type="sldNum" sz="quarter" idx="5"/>
          </p:nvPr>
        </p:nvSpPr>
        <p:spPr>
          <a:noFill/>
        </p:spPr>
        <p:txBody>
          <a:bodyPr/>
          <a:lstStyle/>
          <a:p>
            <a:fld id="{FB15AA12-A8B0-4F60-9499-03B2210ED492}" type="slidenum">
              <a:rPr lang="en-US" smtClean="0">
                <a:latin typeface="Arial" pitchFamily="34" charset="0"/>
              </a:rPr>
              <a:pPr/>
              <a:t>13</a:t>
            </a:fld>
            <a:endParaRPr lang="en-US" smtClean="0">
              <a:latin typeface="Arial" pitchFamily="34" charset="0"/>
            </a:endParaRPr>
          </a:p>
        </p:txBody>
      </p:sp>
    </p:spTree>
    <p:extLst>
      <p:ext uri="{BB962C8B-B14F-4D97-AF65-F5344CB8AC3E}">
        <p14:creationId xmlns:p14="http://schemas.microsoft.com/office/powerpoint/2010/main" val="167827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latin typeface="Arial" pitchFamily="34" charset="0"/>
              </a:rPr>
              <a:t>(Physician Orders for Life-Sustaining Treatment) POLST form is important for people with serious health conditions. It is used to make a person’s wishes for medical care known to doctors, nurses, emergency medical personnel and other healthcare staff. The POLST form is a bright pink medical order form. Your doctor uses the POLST form to write orders that indicate the treatment you want in the last stages of an illness. </a:t>
            </a:r>
          </a:p>
          <a:p>
            <a:endParaRPr lang="en-US" smtClean="0">
              <a:latin typeface="Arial" pitchFamily="34" charset="0"/>
            </a:endParaRPr>
          </a:p>
          <a:p>
            <a:r>
              <a:rPr lang="en-US" smtClean="0">
                <a:latin typeface="Arial" pitchFamily="34" charset="0"/>
              </a:rPr>
              <a:t>Studies show that many elderly patients prefer to limit medical interventions. In one study of hospice patients, 79% wanted comfort measures only, and 20% wanted only limited additional interventions such as intravenous fluids and antibiotics. This form let’s a seriously ill person document in great detail what care they want and don’t want including resuscitation, comfort measures and even antibiotics. </a:t>
            </a:r>
          </a:p>
        </p:txBody>
      </p:sp>
      <p:sp>
        <p:nvSpPr>
          <p:cNvPr id="35844" name="Slide Number Placeholder 3"/>
          <p:cNvSpPr>
            <a:spLocks noGrp="1"/>
          </p:cNvSpPr>
          <p:nvPr>
            <p:ph type="sldNum" sz="quarter" idx="5"/>
          </p:nvPr>
        </p:nvSpPr>
        <p:spPr>
          <a:noFill/>
        </p:spPr>
        <p:txBody>
          <a:bodyPr/>
          <a:lstStyle/>
          <a:p>
            <a:fld id="{F74BDEEF-9870-4815-B6AA-235B28147848}" type="slidenum">
              <a:rPr lang="en-US" smtClean="0">
                <a:latin typeface="Arial" pitchFamily="34" charset="0"/>
              </a:rPr>
              <a:pPr/>
              <a:t>14</a:t>
            </a:fld>
            <a:endParaRPr lang="en-US" smtClean="0">
              <a:latin typeface="Arial" pitchFamily="34" charset="0"/>
            </a:endParaRPr>
          </a:p>
        </p:txBody>
      </p:sp>
    </p:spTree>
    <p:extLst>
      <p:ext uri="{BB962C8B-B14F-4D97-AF65-F5344CB8AC3E}">
        <p14:creationId xmlns:p14="http://schemas.microsoft.com/office/powerpoint/2010/main" val="2743866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latin typeface="Arial" pitchFamily="34" charset="0"/>
              </a:rPr>
              <a:t>NEJM article lung cancer pts lived longer when palliative initiated at start of illness.</a:t>
            </a:r>
          </a:p>
        </p:txBody>
      </p:sp>
      <p:sp>
        <p:nvSpPr>
          <p:cNvPr id="36868" name="Slide Number Placeholder 3"/>
          <p:cNvSpPr>
            <a:spLocks noGrp="1"/>
          </p:cNvSpPr>
          <p:nvPr>
            <p:ph type="sldNum" sz="quarter" idx="5"/>
          </p:nvPr>
        </p:nvSpPr>
        <p:spPr>
          <a:noFill/>
        </p:spPr>
        <p:txBody>
          <a:bodyPr/>
          <a:lstStyle/>
          <a:p>
            <a:fld id="{2A373FBE-FF82-40C7-8E04-15CB8687609A}" type="slidenum">
              <a:rPr lang="en-US" smtClean="0">
                <a:latin typeface="Arial" pitchFamily="34" charset="0"/>
              </a:rPr>
              <a:pPr/>
              <a:t>15</a:t>
            </a:fld>
            <a:endParaRPr lang="en-US" smtClean="0">
              <a:latin typeface="Arial" pitchFamily="34" charset="0"/>
            </a:endParaRPr>
          </a:p>
        </p:txBody>
      </p:sp>
    </p:spTree>
    <p:extLst>
      <p:ext uri="{BB962C8B-B14F-4D97-AF65-F5344CB8AC3E}">
        <p14:creationId xmlns:p14="http://schemas.microsoft.com/office/powerpoint/2010/main" val="2019950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894C4033-73AC-48A5-ACD4-43922571A856}" type="slidenum">
              <a:rPr lang="en-US" smtClean="0">
                <a:latin typeface="Arial" pitchFamily="34" charset="0"/>
              </a:rPr>
              <a:pPr/>
              <a:t>16</a:t>
            </a:fld>
            <a:endParaRPr lang="en-US" smtClean="0">
              <a:latin typeface="Arial" pitchFamily="34" charset="0"/>
            </a:endParaRPr>
          </a:p>
        </p:txBody>
      </p:sp>
    </p:spTree>
    <p:extLst>
      <p:ext uri="{BB962C8B-B14F-4D97-AF65-F5344CB8AC3E}">
        <p14:creationId xmlns:p14="http://schemas.microsoft.com/office/powerpoint/2010/main" val="1892959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1BC6DEA-DFF3-4275-B297-034C0567A54C}" type="slidenum">
              <a:rPr lang="en-US" smtClean="0">
                <a:latin typeface="Arial" pitchFamily="34" charset="0"/>
              </a:rPr>
              <a:pPr/>
              <a:t>17</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latin typeface="Arial" pitchFamily="34" charset="0"/>
              </a:rPr>
              <a:t>Summary and charge– to support the kind of care you, your family, and your patients want at the end-of-life.</a:t>
            </a:r>
          </a:p>
          <a:p>
            <a:pPr eaLnBrk="1" hangingPunct="1"/>
            <a:endParaRPr lang="en-US" smtClean="0">
              <a:latin typeface="Arial" pitchFamily="34" charset="0"/>
            </a:endParaRPr>
          </a:p>
          <a:p>
            <a:pPr eaLnBrk="1" hangingPunct="1"/>
            <a:r>
              <a:rPr lang="en-US" smtClean="0">
                <a:latin typeface="Arial" pitchFamily="34" charset="0"/>
              </a:rPr>
              <a:t>Health care system is set up to treat and cure.  </a:t>
            </a:r>
          </a:p>
        </p:txBody>
      </p:sp>
    </p:spTree>
    <p:extLst>
      <p:ext uri="{BB962C8B-B14F-4D97-AF65-F5344CB8AC3E}">
        <p14:creationId xmlns:p14="http://schemas.microsoft.com/office/powerpoint/2010/main" val="300017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latin typeface="Arial" pitchFamily="34" charset="0"/>
              </a:rPr>
              <a:t>1.       Be able to define patient-centered care</a:t>
            </a:r>
          </a:p>
          <a:p>
            <a:r>
              <a:rPr lang="en-US" smtClean="0">
                <a:latin typeface="Arial" pitchFamily="34" charset="0"/>
              </a:rPr>
              <a:t>2.       Identify three things you can do to ensure you provide and receive patient-centered care.</a:t>
            </a:r>
          </a:p>
          <a:p>
            <a:r>
              <a:rPr lang="en-US" smtClean="0">
                <a:latin typeface="Arial" pitchFamily="34" charset="0"/>
              </a:rPr>
              <a:t>3.       Be able to define the difference between palliative care and hospice	</a:t>
            </a:r>
          </a:p>
          <a:p>
            <a:endParaRPr lang="en-US" smtClean="0">
              <a:latin typeface="Arial" pitchFamily="34" charset="0"/>
            </a:endParaRPr>
          </a:p>
        </p:txBody>
      </p:sp>
      <p:sp>
        <p:nvSpPr>
          <p:cNvPr id="22532" name="Slide Number Placeholder 3"/>
          <p:cNvSpPr>
            <a:spLocks noGrp="1"/>
          </p:cNvSpPr>
          <p:nvPr>
            <p:ph type="sldNum" sz="quarter" idx="5"/>
          </p:nvPr>
        </p:nvSpPr>
        <p:spPr>
          <a:noFill/>
        </p:spPr>
        <p:txBody>
          <a:bodyPr/>
          <a:lstStyle/>
          <a:p>
            <a:fld id="{FA33152F-2119-4E87-8554-A05FDE57D12E}" type="slidenum">
              <a:rPr lang="en-US" smtClean="0">
                <a:latin typeface="Arial" pitchFamily="34" charset="0"/>
              </a:rPr>
              <a:pPr/>
              <a:t>2</a:t>
            </a:fld>
            <a:endParaRPr lang="en-US" smtClean="0">
              <a:latin typeface="Arial" pitchFamily="34" charset="0"/>
            </a:endParaRPr>
          </a:p>
        </p:txBody>
      </p:sp>
    </p:spTree>
    <p:extLst>
      <p:ext uri="{BB962C8B-B14F-4D97-AF65-F5344CB8AC3E}">
        <p14:creationId xmlns:p14="http://schemas.microsoft.com/office/powerpoint/2010/main" val="130172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latin typeface="Arial" pitchFamily="34" charset="0"/>
              </a:rPr>
              <a:t>First let me introduce you to The Hartford Foundation.  We are the largest Foundation focused solely on improving the health and healthcare of older adults.  That is John A. Hartford on the left and his brother George on the right.  </a:t>
            </a:r>
          </a:p>
        </p:txBody>
      </p:sp>
      <p:sp>
        <p:nvSpPr>
          <p:cNvPr id="23556" name="Slide Number Placeholder 3"/>
          <p:cNvSpPr>
            <a:spLocks noGrp="1"/>
          </p:cNvSpPr>
          <p:nvPr>
            <p:ph type="sldNum" sz="quarter" idx="5"/>
          </p:nvPr>
        </p:nvSpPr>
        <p:spPr>
          <a:noFill/>
        </p:spPr>
        <p:txBody>
          <a:bodyPr/>
          <a:lstStyle/>
          <a:p>
            <a:fld id="{D7305975-BEEE-42CE-8AE4-06932699D9CE}" type="slidenum">
              <a:rPr lang="en-US" smtClean="0">
                <a:latin typeface="Arial" pitchFamily="34" charset="0"/>
              </a:rPr>
              <a:pPr/>
              <a:t>3</a:t>
            </a:fld>
            <a:endParaRPr lang="en-US" smtClean="0">
              <a:latin typeface="Arial" pitchFamily="34" charset="0"/>
            </a:endParaRPr>
          </a:p>
        </p:txBody>
      </p:sp>
    </p:spTree>
    <p:extLst>
      <p:ext uri="{BB962C8B-B14F-4D97-AF65-F5344CB8AC3E}">
        <p14:creationId xmlns:p14="http://schemas.microsoft.com/office/powerpoint/2010/main" val="127206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Arial" pitchFamily="34" charset="0"/>
              </a:rPr>
              <a:t>You may remember the A &amp; P food store chain.  John and his brother George were former CEOs of A&amp;P food store chain.  The Foundation was founded in 1929 and when they died in the 1950s the bulk of their estates went to the Hartford Foundation.  </a:t>
            </a:r>
          </a:p>
          <a:p>
            <a:endParaRPr lang="en-US" smtClean="0">
              <a:latin typeface="Arial" pitchFamily="34" charset="0"/>
            </a:endParaRPr>
          </a:p>
          <a:p>
            <a:r>
              <a:rPr lang="en-US" smtClean="0">
                <a:latin typeface="Arial" pitchFamily="34" charset="0"/>
              </a:rPr>
              <a:t>Early on the Hartford Foundation was focused on biomedical discovery.  We funded the development of the ICU, dialysis, kidney transplantation, the artificial heart, and much more.  Before the NIH was established, we were the largest funder of biomedical innovation.   In the 1980s our mission changed.</a:t>
            </a:r>
          </a:p>
        </p:txBody>
      </p:sp>
      <p:sp>
        <p:nvSpPr>
          <p:cNvPr id="24580" name="Slide Number Placeholder 3"/>
          <p:cNvSpPr>
            <a:spLocks noGrp="1"/>
          </p:cNvSpPr>
          <p:nvPr>
            <p:ph type="sldNum" sz="quarter" idx="5"/>
          </p:nvPr>
        </p:nvSpPr>
        <p:spPr>
          <a:noFill/>
        </p:spPr>
        <p:txBody>
          <a:bodyPr/>
          <a:lstStyle/>
          <a:p>
            <a:fld id="{5EEA822E-4A59-4192-98D3-091D6B4F941C}" type="slidenum">
              <a:rPr lang="en-US" smtClean="0">
                <a:latin typeface="Arial" pitchFamily="34" charset="0"/>
              </a:rPr>
              <a:pPr/>
              <a:t>4</a:t>
            </a:fld>
            <a:endParaRPr lang="en-US" smtClean="0">
              <a:latin typeface="Arial" pitchFamily="34" charset="0"/>
            </a:endParaRPr>
          </a:p>
        </p:txBody>
      </p:sp>
    </p:spTree>
    <p:extLst>
      <p:ext uri="{BB962C8B-B14F-4D97-AF65-F5344CB8AC3E}">
        <p14:creationId xmlns:p14="http://schemas.microsoft.com/office/powerpoint/2010/main" val="391755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latin typeface="Arial" pitchFamily="34" charset="0"/>
              </a:rPr>
              <a:t>Today we are the largest foundation focused solely on improving health and healthcare of older adults.  There are two main strategies we use: 1) improve the competence of healthcare providers caring for older adults, and 2) develop effective and affordable models of care to support the health of older adults.  </a:t>
            </a:r>
          </a:p>
        </p:txBody>
      </p:sp>
      <p:sp>
        <p:nvSpPr>
          <p:cNvPr id="25604" name="Slide Number Placeholder 3"/>
          <p:cNvSpPr>
            <a:spLocks noGrp="1"/>
          </p:cNvSpPr>
          <p:nvPr>
            <p:ph type="sldNum" sz="quarter" idx="5"/>
          </p:nvPr>
        </p:nvSpPr>
        <p:spPr>
          <a:noFill/>
        </p:spPr>
        <p:txBody>
          <a:bodyPr/>
          <a:lstStyle/>
          <a:p>
            <a:fld id="{73F3FD17-4793-48C1-B3FF-D250C77CD1BB}" type="slidenum">
              <a:rPr lang="en-US" smtClean="0">
                <a:latin typeface="Arial" pitchFamily="34" charset="0"/>
              </a:rPr>
              <a:pPr/>
              <a:t>5</a:t>
            </a:fld>
            <a:endParaRPr lang="en-US" smtClean="0">
              <a:latin typeface="Arial" pitchFamily="34" charset="0"/>
            </a:endParaRPr>
          </a:p>
        </p:txBody>
      </p:sp>
    </p:spTree>
    <p:extLst>
      <p:ext uri="{BB962C8B-B14F-4D97-AF65-F5344CB8AC3E}">
        <p14:creationId xmlns:p14="http://schemas.microsoft.com/office/powerpoint/2010/main" val="218074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8F362C5-66B4-478F-A127-16EE6FFD84F2}" type="slidenum">
              <a:rPr lang="en-US" smtClean="0">
                <a:latin typeface="Arial" pitchFamily="34" charset="0"/>
              </a:rPr>
              <a:pPr/>
              <a:t>6</a:t>
            </a:fld>
            <a:endParaRPr lang="en-US" smtClean="0">
              <a:latin typeface="Arial" pitchFamily="34" charset="0"/>
            </a:endParaRPr>
          </a:p>
        </p:txBody>
      </p:sp>
      <p:sp>
        <p:nvSpPr>
          <p:cNvPr id="26627" name="Rectangle 2"/>
          <p:cNvSpPr>
            <a:spLocks noGrp="1" noRot="1" noChangeAspect="1" noChangeArrowheads="1" noTextEdit="1"/>
          </p:cNvSpPr>
          <p:nvPr>
            <p:ph type="sldImg"/>
          </p:nvPr>
        </p:nvSpPr>
        <p:spPr>
          <a:xfrm>
            <a:off x="1143000" y="684213"/>
            <a:ext cx="4573588" cy="3430587"/>
          </a:xfrm>
          <a:ln/>
        </p:spPr>
      </p:sp>
      <p:sp>
        <p:nvSpPr>
          <p:cNvPr id="26628" name="Rectangle 3"/>
          <p:cNvSpPr>
            <a:spLocks noGrp="1" noChangeArrowheads="1"/>
          </p:cNvSpPr>
          <p:nvPr>
            <p:ph type="body" idx="1"/>
          </p:nvPr>
        </p:nvSpPr>
        <p:spPr>
          <a:xfrm>
            <a:off x="685800" y="4343400"/>
            <a:ext cx="5486400" cy="4116388"/>
          </a:xfrm>
          <a:noFill/>
          <a:ln/>
        </p:spPr>
        <p:txBody>
          <a:bodyPr/>
          <a:lstStyle/>
          <a:p>
            <a:pPr eaLnBrk="1" hangingPunct="1"/>
            <a:r>
              <a:rPr lang="en-US" smtClean="0">
                <a:latin typeface="Arial" pitchFamily="34" charset="0"/>
              </a:rPr>
              <a:t>It’s important to note that the older population is rapidly rising.  Serious illness and end-of-life care issues more common within this demographic.  </a:t>
            </a:r>
          </a:p>
          <a:p>
            <a:pPr eaLnBrk="1" hangingPunct="1"/>
            <a:endParaRPr lang="en-US" smtClean="0">
              <a:latin typeface="Arial" pitchFamily="34" charset="0"/>
            </a:endParaRPr>
          </a:p>
          <a:p>
            <a:pPr eaLnBrk="1" hangingPunct="1"/>
            <a:r>
              <a:rPr lang="en-US" smtClean="0">
                <a:latin typeface="Arial" pitchFamily="34" charset="0"/>
              </a:rPr>
              <a:t>Here’s a quick snapshot of the aging population.  </a:t>
            </a:r>
          </a:p>
          <a:p>
            <a:pPr eaLnBrk="1" hangingPunct="1"/>
            <a:endParaRPr lang="en-US" smtClean="0">
              <a:latin typeface="Arial" pitchFamily="34" charset="0"/>
            </a:endParaRPr>
          </a:p>
          <a:p>
            <a:pPr eaLnBrk="1" hangingPunct="1"/>
            <a:r>
              <a:rPr lang="en-US" smtClean="0">
                <a:latin typeface="Arial" pitchFamily="34" charset="0"/>
              </a:rPr>
              <a:t>Here on the left you will see that today only three states in dark blue have 15% or more of their population ages 65 and over.  On the right, in less than 15 years from now, most of our nation will look like Florida or worse, with corresponding demands across the health care system.  </a:t>
            </a:r>
          </a:p>
        </p:txBody>
      </p:sp>
    </p:spTree>
    <p:extLst>
      <p:ext uri="{BB962C8B-B14F-4D97-AF65-F5344CB8AC3E}">
        <p14:creationId xmlns:p14="http://schemas.microsoft.com/office/powerpoint/2010/main" val="315252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smtClean="0">
                <a:latin typeface="Arial" pitchFamily="34" charset="0"/>
              </a:rPr>
              <a:t>In the interest of full disclosure, I am a nurse but I am also a person experiencing serious illness.  </a:t>
            </a:r>
          </a:p>
          <a:p>
            <a:endParaRPr lang="en-US" smtClean="0">
              <a:latin typeface="Arial" pitchFamily="34" charset="0"/>
            </a:endParaRPr>
          </a:p>
          <a:p>
            <a:r>
              <a:rPr lang="en-US" smtClean="0">
                <a:latin typeface="Arial" pitchFamily="34" charset="0"/>
              </a:rPr>
              <a:t>[background on my terminal diagnosis] </a:t>
            </a:r>
          </a:p>
          <a:p>
            <a:endParaRPr lang="en-US" smtClean="0">
              <a:latin typeface="Arial" pitchFamily="34" charset="0"/>
            </a:endParaRPr>
          </a:p>
        </p:txBody>
      </p:sp>
      <p:sp>
        <p:nvSpPr>
          <p:cNvPr id="28676" name="Slide Number Placeholder 3"/>
          <p:cNvSpPr>
            <a:spLocks noGrp="1"/>
          </p:cNvSpPr>
          <p:nvPr>
            <p:ph type="sldNum" sz="quarter" idx="5"/>
          </p:nvPr>
        </p:nvSpPr>
        <p:spPr>
          <a:noFill/>
        </p:spPr>
        <p:txBody>
          <a:bodyPr/>
          <a:lstStyle/>
          <a:p>
            <a:fld id="{EC0918A8-8C70-4AC5-8218-778E8D5D7822}" type="slidenum">
              <a:rPr lang="en-US" smtClean="0">
                <a:latin typeface="Arial" pitchFamily="34" charset="0"/>
              </a:rPr>
              <a:pPr/>
              <a:t>7</a:t>
            </a:fld>
            <a:endParaRPr lang="en-US" smtClean="0">
              <a:latin typeface="Arial" pitchFamily="34" charset="0"/>
            </a:endParaRPr>
          </a:p>
        </p:txBody>
      </p:sp>
    </p:spTree>
    <p:extLst>
      <p:ext uri="{BB962C8B-B14F-4D97-AF65-F5344CB8AC3E}">
        <p14:creationId xmlns:p14="http://schemas.microsoft.com/office/powerpoint/2010/main" val="80214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latin typeface="Arial" pitchFamily="34" charset="0"/>
              </a:rPr>
              <a:t>We all assume that when we or our families are ill that they will receive the care that they want.  We also assume that we provide patient-centered care.  </a:t>
            </a:r>
          </a:p>
          <a:p>
            <a:endParaRPr lang="en-US" smtClean="0">
              <a:latin typeface="Arial" pitchFamily="34" charset="0"/>
            </a:endParaRPr>
          </a:p>
          <a:p>
            <a:r>
              <a:rPr lang="en-US" smtClean="0">
                <a:latin typeface="Arial" pitchFamily="34" charset="0"/>
              </a:rPr>
              <a:t>There are three important pieces to patient-centered care:</a:t>
            </a:r>
          </a:p>
          <a:p>
            <a:endParaRPr lang="en-US" smtClean="0">
              <a:latin typeface="Arial" pitchFamily="34" charset="0"/>
            </a:endParaRPr>
          </a:p>
          <a:p>
            <a:r>
              <a:rPr lang="en-US" smtClean="0">
                <a:latin typeface="Arial" pitchFamily="34" charset="0"/>
              </a:rPr>
              <a:t>1. Involving patients and families in the design of care</a:t>
            </a:r>
          </a:p>
          <a:p>
            <a:r>
              <a:rPr lang="en-US" smtClean="0">
                <a:latin typeface="Arial" pitchFamily="34" charset="0"/>
              </a:rPr>
              <a:t>2. Reliably meeting patient’s needs and preferences</a:t>
            </a:r>
          </a:p>
          <a:p>
            <a:r>
              <a:rPr lang="en-US" smtClean="0">
                <a:latin typeface="Arial" pitchFamily="34" charset="0"/>
              </a:rPr>
              <a:t>3. Informed shared decision-making</a:t>
            </a:r>
          </a:p>
          <a:p>
            <a:endParaRPr lang="en-US" smtClean="0">
              <a:latin typeface="Arial" pitchFamily="34" charset="0"/>
            </a:endParaRPr>
          </a:p>
          <a:p>
            <a:endParaRPr lang="en-US" smtClean="0">
              <a:latin typeface="Arial" pitchFamily="34" charset="0"/>
            </a:endParaRPr>
          </a:p>
        </p:txBody>
      </p:sp>
      <p:sp>
        <p:nvSpPr>
          <p:cNvPr id="29700" name="Slide Number Placeholder 3"/>
          <p:cNvSpPr>
            <a:spLocks noGrp="1"/>
          </p:cNvSpPr>
          <p:nvPr>
            <p:ph type="sldNum" sz="quarter" idx="5"/>
          </p:nvPr>
        </p:nvSpPr>
        <p:spPr>
          <a:noFill/>
        </p:spPr>
        <p:txBody>
          <a:bodyPr/>
          <a:lstStyle/>
          <a:p>
            <a:fld id="{10057751-766A-4B14-957A-43648F6AE5F8}" type="slidenum">
              <a:rPr lang="en-US" smtClean="0">
                <a:latin typeface="Arial" pitchFamily="34" charset="0"/>
              </a:rPr>
              <a:pPr/>
              <a:t>8</a:t>
            </a:fld>
            <a:endParaRPr lang="en-US" smtClean="0">
              <a:latin typeface="Arial" pitchFamily="34" charset="0"/>
            </a:endParaRPr>
          </a:p>
        </p:txBody>
      </p:sp>
    </p:spTree>
    <p:extLst>
      <p:ext uri="{BB962C8B-B14F-4D97-AF65-F5344CB8AC3E}">
        <p14:creationId xmlns:p14="http://schemas.microsoft.com/office/powerpoint/2010/main" val="313008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latin typeface="Arial" pitchFamily="34" charset="0"/>
              </a:rPr>
              <a:t>Patient-centered care relies on patient and family input.  Recently just the mention of conversations at the end-of-life have spurred charged language like “death panels” and “rationing” that prevent patient input into their own treatment decisions.</a:t>
            </a:r>
          </a:p>
        </p:txBody>
      </p:sp>
      <p:sp>
        <p:nvSpPr>
          <p:cNvPr id="30724" name="Slide Number Placeholder 3"/>
          <p:cNvSpPr>
            <a:spLocks noGrp="1"/>
          </p:cNvSpPr>
          <p:nvPr>
            <p:ph type="sldNum" sz="quarter" idx="5"/>
          </p:nvPr>
        </p:nvSpPr>
        <p:spPr>
          <a:noFill/>
        </p:spPr>
        <p:txBody>
          <a:bodyPr/>
          <a:lstStyle/>
          <a:p>
            <a:fld id="{EC583741-EAB8-4513-AAF9-A3F4F2F70E53}" type="slidenum">
              <a:rPr lang="en-US" smtClean="0">
                <a:latin typeface="Arial" pitchFamily="34" charset="0"/>
              </a:rPr>
              <a:pPr/>
              <a:t>9</a:t>
            </a:fld>
            <a:endParaRPr lang="en-US" smtClean="0">
              <a:latin typeface="Arial" pitchFamily="34" charset="0"/>
            </a:endParaRPr>
          </a:p>
        </p:txBody>
      </p:sp>
    </p:spTree>
    <p:extLst>
      <p:ext uri="{BB962C8B-B14F-4D97-AF65-F5344CB8AC3E}">
        <p14:creationId xmlns:p14="http://schemas.microsoft.com/office/powerpoint/2010/main" val="18692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D6EB2D-D859-41E2-8016-5FDDB515F2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6616B1-0AEF-470C-B6E2-58373EB187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4638"/>
            <a:ext cx="18859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38"/>
            <a:ext cx="5505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6BF6B7-8253-48CE-BF48-2F8A6CC6728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219200" y="1600200"/>
            <a:ext cx="3657600" cy="4525963"/>
          </a:xfrm>
        </p:spPr>
        <p:txBody>
          <a:bodyPr/>
          <a:lstStyle/>
          <a:p>
            <a:pPr lvl="0"/>
            <a:endParaRPr lang="en-US" noProof="0" smtClean="0"/>
          </a:p>
        </p:txBody>
      </p:sp>
      <p:sp>
        <p:nvSpPr>
          <p:cNvPr id="4" name="Text Placeholder 3"/>
          <p:cNvSpPr>
            <a:spLocks noGrp="1"/>
          </p:cNvSpPr>
          <p:nvPr>
            <p:ph type="body" sz="half" idx="2"/>
          </p:nvPr>
        </p:nvSpPr>
        <p:spPr>
          <a:xfrm>
            <a:off x="5029200" y="1600200"/>
            <a:ext cx="3657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2449F-6620-42B3-A3B8-470CF70FD57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657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29200" y="1600200"/>
            <a:ext cx="3657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56D083-38FB-420B-B5BD-4CE0E3281C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971149-65AF-477E-B151-E94C5B0CA2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9C098-F321-42DA-BD71-C02063808F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9272CE-7BBB-4BDB-9F58-149E514D6C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00F421-6537-47E5-866C-507CB83409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2EB6C4-A228-489C-BCAD-DC22DB4888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4A6C90-74CC-4B6E-A93E-BCF5EB5C5D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AC232A-71A1-4EB7-84AA-71F2CBFD02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2673B9-C056-4ECE-A4F6-559E21BACC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4638"/>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219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81A634C-D177-4319-9F69-A3B8292555F1}" type="slidenum">
              <a:rPr lang="en-US"/>
              <a:pPr>
                <a:defRPr/>
              </a:pPr>
              <a:t>‹#›</a:t>
            </a:fld>
            <a:endParaRPr lang="en-US"/>
          </a:p>
        </p:txBody>
      </p:sp>
      <p:pic>
        <p:nvPicPr>
          <p:cNvPr id="1031" name="Picture 7"/>
          <p:cNvPicPr>
            <a:picLocks noChangeAspect="1" noChangeArrowheads="1"/>
          </p:cNvPicPr>
          <p:nvPr userDrawn="1"/>
        </p:nvPicPr>
        <p:blipFill>
          <a:blip r:embed="rId15" cstate="print"/>
          <a:srcRect/>
          <a:stretch>
            <a:fillRect/>
          </a:stretch>
        </p:blipFill>
        <p:spPr bwMode="auto">
          <a:xfrm>
            <a:off x="0" y="0"/>
            <a:ext cx="1065213" cy="6858000"/>
          </a:xfrm>
          <a:prstGeom prst="rect">
            <a:avLst/>
          </a:prstGeom>
          <a:noFill/>
          <a:ln w="9525">
            <a:noFill/>
            <a:miter lim="800000"/>
            <a:headEnd/>
            <a:tailEnd/>
          </a:ln>
        </p:spPr>
      </p:pic>
      <p:sp>
        <p:nvSpPr>
          <p:cNvPr id="1032" name="Text Box 8"/>
          <p:cNvSpPr txBox="1">
            <a:spLocks noChangeArrowheads="1"/>
          </p:cNvSpPr>
          <p:nvPr userDrawn="1"/>
        </p:nvSpPr>
        <p:spPr bwMode="auto">
          <a:xfrm>
            <a:off x="1295400" y="6248400"/>
            <a:ext cx="7010400" cy="396875"/>
          </a:xfrm>
          <a:prstGeom prst="rect">
            <a:avLst/>
          </a:prstGeom>
          <a:noFill/>
          <a:ln w="9525">
            <a:noFill/>
            <a:miter lim="800000"/>
            <a:headEnd/>
            <a:tailEnd/>
          </a:ln>
          <a:effectLst/>
        </p:spPr>
        <p:txBody>
          <a:bodyPr>
            <a:spAutoFit/>
          </a:bodyPr>
          <a:lstStyle/>
          <a:p>
            <a:pPr>
              <a:spcBef>
                <a:spcPct val="50000"/>
              </a:spcBef>
              <a:defRPr/>
            </a:pPr>
            <a:r>
              <a:rPr lang="en-US" sz="2000" b="1">
                <a:solidFill>
                  <a:srgbClr val="6699FF"/>
                </a:solidFill>
                <a:latin typeface="Verdana" pitchFamily="34" charset="0"/>
              </a:rPr>
              <a:t>The John A. Hartford Foundation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Verdana" pitchFamily="34" charset="0"/>
        </a:defRPr>
      </a:lvl2pPr>
      <a:lvl3pPr algn="ctr" rtl="0" eaLnBrk="0" fontAlgn="base" hangingPunct="0">
        <a:spcBef>
          <a:spcPct val="0"/>
        </a:spcBef>
        <a:spcAft>
          <a:spcPct val="0"/>
        </a:spcAft>
        <a:defRPr sz="3600" b="1">
          <a:solidFill>
            <a:schemeClr val="bg1"/>
          </a:solidFill>
          <a:latin typeface="Verdana" pitchFamily="34" charset="0"/>
        </a:defRPr>
      </a:lvl3pPr>
      <a:lvl4pPr algn="ctr" rtl="0" eaLnBrk="0" fontAlgn="base" hangingPunct="0">
        <a:spcBef>
          <a:spcPct val="0"/>
        </a:spcBef>
        <a:spcAft>
          <a:spcPct val="0"/>
        </a:spcAft>
        <a:defRPr sz="3600" b="1">
          <a:solidFill>
            <a:schemeClr val="bg1"/>
          </a:solidFill>
          <a:latin typeface="Verdana" pitchFamily="34" charset="0"/>
        </a:defRPr>
      </a:lvl4pPr>
      <a:lvl5pPr algn="ctr" rtl="0" eaLnBrk="0" fontAlgn="base" hangingPunct="0">
        <a:spcBef>
          <a:spcPct val="0"/>
        </a:spcBef>
        <a:spcAft>
          <a:spcPct val="0"/>
        </a:spcAft>
        <a:defRPr sz="3600" b="1">
          <a:solidFill>
            <a:schemeClr val="bg1"/>
          </a:solidFill>
          <a:latin typeface="Verdana" pitchFamily="34" charset="0"/>
        </a:defRPr>
      </a:lvl5pPr>
      <a:lvl6pPr marL="457200" algn="ctr" rtl="0" fontAlgn="base">
        <a:spcBef>
          <a:spcPct val="0"/>
        </a:spcBef>
        <a:spcAft>
          <a:spcPct val="0"/>
        </a:spcAft>
        <a:defRPr sz="3600" b="1">
          <a:solidFill>
            <a:schemeClr val="bg1"/>
          </a:solidFill>
          <a:latin typeface="Verdana" pitchFamily="34" charset="0"/>
        </a:defRPr>
      </a:lvl6pPr>
      <a:lvl7pPr marL="914400" algn="ctr" rtl="0" fontAlgn="base">
        <a:spcBef>
          <a:spcPct val="0"/>
        </a:spcBef>
        <a:spcAft>
          <a:spcPct val="0"/>
        </a:spcAft>
        <a:defRPr sz="3600" b="1">
          <a:solidFill>
            <a:schemeClr val="bg1"/>
          </a:solidFill>
          <a:latin typeface="Verdana" pitchFamily="34" charset="0"/>
        </a:defRPr>
      </a:lvl7pPr>
      <a:lvl8pPr marL="1371600" algn="ctr" rtl="0" fontAlgn="base">
        <a:spcBef>
          <a:spcPct val="0"/>
        </a:spcBef>
        <a:spcAft>
          <a:spcPct val="0"/>
        </a:spcAft>
        <a:defRPr sz="3600" b="1">
          <a:solidFill>
            <a:schemeClr val="bg1"/>
          </a:solidFill>
          <a:latin typeface="Verdana" pitchFamily="34" charset="0"/>
        </a:defRPr>
      </a:lvl8pPr>
      <a:lvl9pPr marL="1828800" algn="ctr" rtl="0" fontAlgn="base">
        <a:spcBef>
          <a:spcPct val="0"/>
        </a:spcBef>
        <a:spcAft>
          <a:spcPct val="0"/>
        </a:spcAft>
        <a:defRPr sz="36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chart" sz="half" idx="1"/>
          </p:nvPr>
        </p:nvPicPr>
        <p:blipFill>
          <a:blip r:embed="rId3" cstate="print"/>
          <a:srcRect/>
          <a:stretch>
            <a:fillRect/>
          </a:stretch>
        </p:blipFill>
        <p:spPr>
          <a:xfrm>
            <a:off x="0" y="0"/>
            <a:ext cx="1065213" cy="6858000"/>
          </a:xfrm>
          <a:noFill/>
        </p:spPr>
      </p:pic>
      <p:sp>
        <p:nvSpPr>
          <p:cNvPr id="3075" name="Text Box 3"/>
          <p:cNvSpPr txBox="1">
            <a:spLocks noChangeArrowheads="1"/>
          </p:cNvSpPr>
          <p:nvPr/>
        </p:nvSpPr>
        <p:spPr bwMode="auto">
          <a:xfrm>
            <a:off x="1447800" y="457200"/>
            <a:ext cx="7086600" cy="5262563"/>
          </a:xfrm>
          <a:prstGeom prst="rect">
            <a:avLst/>
          </a:prstGeom>
          <a:noFill/>
          <a:ln w="9525">
            <a:noFill/>
            <a:miter lim="800000"/>
            <a:headEnd/>
            <a:tailEnd/>
          </a:ln>
        </p:spPr>
        <p:txBody>
          <a:bodyPr>
            <a:spAutoFit/>
          </a:bodyPr>
          <a:lstStyle/>
          <a:p>
            <a:pPr>
              <a:spcBef>
                <a:spcPct val="150000"/>
              </a:spcBef>
              <a:spcAft>
                <a:spcPts val="0"/>
              </a:spcAft>
              <a:defRPr/>
            </a:pPr>
            <a:r>
              <a:rPr lang="en-US" sz="4400" b="1" dirty="0">
                <a:solidFill>
                  <a:schemeClr val="bg1"/>
                </a:solidFill>
                <a:latin typeface="+mn-lt"/>
              </a:rPr>
              <a:t>Perspective from the Epicenter:                    </a:t>
            </a:r>
            <a:r>
              <a:rPr lang="en-US" sz="4400" b="1" dirty="0">
                <a:solidFill>
                  <a:srgbClr val="FFCC66"/>
                </a:solidFill>
                <a:latin typeface="+mn-lt"/>
              </a:rPr>
              <a:t>Serious illness &amp;  end-of-life care</a:t>
            </a:r>
          </a:p>
          <a:p>
            <a:pPr>
              <a:spcBef>
                <a:spcPct val="150000"/>
              </a:spcBef>
              <a:spcAft>
                <a:spcPts val="0"/>
              </a:spcAft>
              <a:defRPr/>
            </a:pPr>
            <a:endParaRPr lang="en-US" sz="3200" b="1" dirty="0">
              <a:solidFill>
                <a:srgbClr val="FFCC66"/>
              </a:solidFill>
              <a:latin typeface="+mn-lt"/>
            </a:endParaRPr>
          </a:p>
          <a:p>
            <a:pPr>
              <a:spcBef>
                <a:spcPct val="150000"/>
              </a:spcBef>
              <a:spcAft>
                <a:spcPts val="0"/>
              </a:spcAft>
              <a:defRPr/>
            </a:pPr>
            <a:r>
              <a:rPr lang="en-US" sz="3200" b="1" dirty="0">
                <a:solidFill>
                  <a:schemeClr val="bg1"/>
                </a:solidFill>
                <a:latin typeface="+mn-lt"/>
              </a:rPr>
              <a:t>Amy Berman, BS, RN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609600"/>
            <a:ext cx="7543800" cy="1143000"/>
          </a:xfrm>
        </p:spPr>
        <p:txBody>
          <a:bodyPr/>
          <a:lstStyle/>
          <a:p>
            <a:r>
              <a:rPr lang="en-US" smtClean="0"/>
              <a:t>How can care be </a:t>
            </a:r>
            <a:br>
              <a:rPr lang="en-US" smtClean="0"/>
            </a:br>
            <a:r>
              <a:rPr lang="en-US" smtClean="0">
                <a:solidFill>
                  <a:srgbClr val="FFCC66"/>
                </a:solidFill>
              </a:rPr>
              <a:t>Patient-Centered </a:t>
            </a:r>
            <a:r>
              <a:rPr lang="en-US" smtClean="0"/>
              <a:t>when we don’t discuss serious illness with the patient?</a:t>
            </a:r>
          </a:p>
        </p:txBody>
      </p:sp>
      <p:pic>
        <p:nvPicPr>
          <p:cNvPr id="12291" name="Picture 9" descr="http://www.debateitout.com/wp-content/uploads/2010/11/doctor-mouth.jpg"/>
          <p:cNvPicPr>
            <a:picLocks noChangeAspect="1" noChangeArrowheads="1"/>
          </p:cNvPicPr>
          <p:nvPr/>
        </p:nvPicPr>
        <p:blipFill>
          <a:blip r:embed="rId3" cstate="print"/>
          <a:srcRect/>
          <a:stretch>
            <a:fillRect/>
          </a:stretch>
        </p:blipFill>
        <p:spPr bwMode="auto">
          <a:xfrm>
            <a:off x="2590800" y="2438400"/>
            <a:ext cx="46863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95.142.174.126/wp-content/uploads/2008/04/blooming-nyc-cabs-11.jpg"/>
          <p:cNvPicPr>
            <a:picLocks noChangeAspect="1" noChangeArrowheads="1"/>
          </p:cNvPicPr>
          <p:nvPr/>
        </p:nvPicPr>
        <p:blipFill>
          <a:blip r:embed="rId3" cstate="print"/>
          <a:srcRect/>
          <a:stretch>
            <a:fillRect/>
          </a:stretch>
        </p:blipFill>
        <p:spPr bwMode="auto">
          <a:xfrm>
            <a:off x="1066800" y="1066800"/>
            <a:ext cx="8077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solidFill>
                  <a:srgbClr val="FFCC66"/>
                </a:solidFill>
              </a:rPr>
              <a:t>Three Things You Can Do</a:t>
            </a:r>
          </a:p>
        </p:txBody>
      </p:sp>
      <p:sp>
        <p:nvSpPr>
          <p:cNvPr id="14339" name="Content Placeholder 2"/>
          <p:cNvSpPr>
            <a:spLocks noGrp="1"/>
          </p:cNvSpPr>
          <p:nvPr>
            <p:ph idx="1"/>
          </p:nvPr>
        </p:nvSpPr>
        <p:spPr/>
        <p:txBody>
          <a:bodyPr/>
          <a:lstStyle/>
          <a:p>
            <a:r>
              <a:rPr lang="en-US" smtClean="0"/>
              <a:t>Ask about your care options</a:t>
            </a:r>
          </a:p>
          <a:p>
            <a:r>
              <a:rPr lang="en-US" smtClean="0"/>
              <a:t>Make your values and goals understood</a:t>
            </a:r>
          </a:p>
          <a:p>
            <a:r>
              <a:rPr lang="en-US" smtClean="0"/>
              <a:t>Complete advance directives and make sure your healthcare providers and family 	          have them to ensure your choices are honored</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solidFill>
                  <a:srgbClr val="FFCC66"/>
                </a:solidFill>
              </a:rPr>
              <a:t>Basic Advance Directives</a:t>
            </a:r>
          </a:p>
        </p:txBody>
      </p:sp>
      <p:sp>
        <p:nvSpPr>
          <p:cNvPr id="15363" name="Content Placeholder 2"/>
          <p:cNvSpPr>
            <a:spLocks noGrp="1"/>
          </p:cNvSpPr>
          <p:nvPr>
            <p:ph idx="1"/>
          </p:nvPr>
        </p:nvSpPr>
        <p:spPr/>
        <p:txBody>
          <a:bodyPr/>
          <a:lstStyle/>
          <a:p>
            <a:r>
              <a:rPr lang="en-US" smtClean="0"/>
              <a:t>Do Not Resuscitate Order (DNR)</a:t>
            </a:r>
          </a:p>
          <a:p>
            <a:r>
              <a:rPr lang="en-US" smtClean="0"/>
              <a:t>Health Care Proxy</a:t>
            </a:r>
          </a:p>
          <a:p>
            <a:r>
              <a:rPr lang="en-US" smtClean="0"/>
              <a:t>Living Will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solidFill>
                  <a:srgbClr val="FFCC66"/>
                </a:solidFill>
              </a:rPr>
              <a:t>POLST</a:t>
            </a:r>
          </a:p>
        </p:txBody>
      </p:sp>
      <p:sp>
        <p:nvSpPr>
          <p:cNvPr id="16387" name="Content Placeholder 2"/>
          <p:cNvSpPr>
            <a:spLocks noGrp="1"/>
          </p:cNvSpPr>
          <p:nvPr>
            <p:ph idx="1"/>
          </p:nvPr>
        </p:nvSpPr>
        <p:spPr>
          <a:xfrm>
            <a:off x="1143000" y="1600200"/>
            <a:ext cx="7467600" cy="4525963"/>
          </a:xfrm>
        </p:spPr>
        <p:txBody>
          <a:bodyPr/>
          <a:lstStyle/>
          <a:p>
            <a:r>
              <a:rPr lang="en-US" smtClean="0"/>
              <a:t>Physician Orders for Life Sustaining Treatment (POLST) </a:t>
            </a:r>
          </a:p>
          <a:p>
            <a:pPr>
              <a:buFontTx/>
              <a:buNone/>
            </a:pPr>
            <a:endParaRPr lang="en-US" smtClean="0"/>
          </a:p>
          <a:p>
            <a:r>
              <a:rPr lang="en-US" smtClean="0"/>
              <a:t>Medical order that indicates the treatment you want in the last stages of illness</a:t>
            </a:r>
          </a:p>
          <a:p>
            <a:endParaRPr lang="en-US" smtClean="0"/>
          </a:p>
          <a:p>
            <a:pPr>
              <a:buFontTx/>
              <a:buNone/>
            </a:pPr>
            <a:r>
              <a:rPr lang="en-US" smtClean="0">
                <a:solidFill>
                  <a:srgbClr val="FFCC66"/>
                </a:solidFill>
              </a:rPr>
              <a:t>  www.coalitionccc.org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solidFill>
                  <a:srgbClr val="FFCC66"/>
                </a:solidFill>
              </a:rPr>
              <a:t>Palliative Care</a:t>
            </a:r>
          </a:p>
        </p:txBody>
      </p:sp>
      <p:sp>
        <p:nvSpPr>
          <p:cNvPr id="17411" name="Content Placeholder 2"/>
          <p:cNvSpPr>
            <a:spLocks noGrp="1"/>
          </p:cNvSpPr>
          <p:nvPr>
            <p:ph idx="1"/>
          </p:nvPr>
        </p:nvSpPr>
        <p:spPr/>
        <p:txBody>
          <a:bodyPr/>
          <a:lstStyle/>
          <a:p>
            <a:pPr>
              <a:buFontTx/>
              <a:buNone/>
            </a:pPr>
            <a:r>
              <a:rPr lang="en-US" sz="2800" smtClean="0"/>
              <a:t>Palliative care focuses on improving the quality of life of people facing serious illness. Emphasis is placed on pain and symptom management, communication and coordinated care. Palliative care is appropriate from the time of diagnosis and can be provided along with curative treatment.</a:t>
            </a:r>
          </a:p>
          <a:p>
            <a:pPr>
              <a:buFontTx/>
              <a:buNone/>
            </a:pPr>
            <a:endParaRPr lang="en-US" sz="2800" smtClean="0"/>
          </a:p>
          <a:p>
            <a:pPr>
              <a:buFontTx/>
              <a:buNone/>
            </a:pPr>
            <a:r>
              <a:rPr lang="en-US" sz="2800" smtClean="0">
                <a:solidFill>
                  <a:srgbClr val="FFCC66"/>
                </a:solidFill>
              </a:rPr>
              <a:t>www.getpalliativecare.org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solidFill>
                  <a:srgbClr val="FFCC66"/>
                </a:solidFill>
              </a:rPr>
              <a:t>Hospice</a:t>
            </a:r>
          </a:p>
        </p:txBody>
      </p:sp>
      <p:sp>
        <p:nvSpPr>
          <p:cNvPr id="18435" name="Content Placeholder 2"/>
          <p:cNvSpPr>
            <a:spLocks noGrp="1"/>
          </p:cNvSpPr>
          <p:nvPr>
            <p:ph idx="1"/>
          </p:nvPr>
        </p:nvSpPr>
        <p:spPr>
          <a:xfrm>
            <a:off x="1219200" y="1600200"/>
            <a:ext cx="7924800" cy="4525963"/>
          </a:xfrm>
        </p:spPr>
        <p:txBody>
          <a:bodyPr/>
          <a:lstStyle/>
          <a:p>
            <a:r>
              <a:rPr lang="en-US" sz="2800" smtClean="0"/>
              <a:t>Provides comfort &amp; support to patients and their families when a life-limiting illness no longer responds to cure-oriented treatments. </a:t>
            </a:r>
          </a:p>
          <a:p>
            <a:r>
              <a:rPr lang="en-US" sz="2800" smtClean="0"/>
              <a:t>Neither prolongs life nor hastens death</a:t>
            </a:r>
          </a:p>
          <a:p>
            <a:r>
              <a:rPr lang="en-US" sz="2800" smtClean="0"/>
              <a:t>Improves quality of a patient's last days by offering comfort and dignity. </a:t>
            </a:r>
          </a:p>
          <a:p>
            <a:endParaRPr lang="en-US" sz="2800" smtClean="0"/>
          </a:p>
          <a:p>
            <a:pPr>
              <a:buFontTx/>
              <a:buNone/>
            </a:pPr>
            <a:r>
              <a:rPr lang="en-US" sz="2800" smtClean="0">
                <a:solidFill>
                  <a:srgbClr val="FFCC66"/>
                </a:solidFill>
              </a:rPr>
              <a:t> www.hospicefoundation.org</a:t>
            </a:r>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solidFill>
                  <a:srgbClr val="FFCC66"/>
                </a:solidFill>
              </a:rPr>
              <a:t>Special Thanks</a:t>
            </a:r>
          </a:p>
        </p:txBody>
      </p:sp>
      <p:sp>
        <p:nvSpPr>
          <p:cNvPr id="19459" name="Rectangle 3"/>
          <p:cNvSpPr>
            <a:spLocks noGrp="1" noChangeArrowheads="1"/>
          </p:cNvSpPr>
          <p:nvPr>
            <p:ph type="body" idx="1"/>
          </p:nvPr>
        </p:nvSpPr>
        <p:spPr>
          <a:xfrm>
            <a:off x="1219200" y="1600200"/>
            <a:ext cx="7924800" cy="1524000"/>
          </a:xfrm>
        </p:spPr>
        <p:txBody>
          <a:bodyPr/>
          <a:lstStyle/>
          <a:p>
            <a:pPr eaLnBrk="1" hangingPunct="1">
              <a:lnSpc>
                <a:spcPct val="80000"/>
              </a:lnSpc>
              <a:spcAft>
                <a:spcPts val="600"/>
              </a:spcAft>
            </a:pPr>
            <a:r>
              <a:rPr lang="en-US" smtClean="0"/>
              <a:t>American Federation of Teachers               Healthcare Division</a:t>
            </a:r>
          </a:p>
        </p:txBody>
      </p:sp>
      <p:pic>
        <p:nvPicPr>
          <p:cNvPr id="19460" name="Picture 4"/>
          <p:cNvPicPr>
            <a:picLocks noChangeAspect="1" noChangeArrowheads="1"/>
          </p:cNvPicPr>
          <p:nvPr/>
        </p:nvPicPr>
        <p:blipFill>
          <a:blip r:embed="rId3" cstate="print"/>
          <a:srcRect/>
          <a:stretch>
            <a:fillRect/>
          </a:stretch>
        </p:blipFill>
        <p:spPr bwMode="auto">
          <a:xfrm>
            <a:off x="4876800" y="2895600"/>
            <a:ext cx="3529013" cy="264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lstStyle/>
          <a:p>
            <a:r>
              <a:rPr lang="en-US" smtClean="0"/>
              <a:t>Objectives</a:t>
            </a:r>
          </a:p>
        </p:txBody>
      </p:sp>
      <p:sp>
        <p:nvSpPr>
          <p:cNvPr id="3075" name="Content Placeholder 5"/>
          <p:cNvSpPr>
            <a:spLocks noGrp="1"/>
          </p:cNvSpPr>
          <p:nvPr>
            <p:ph idx="1"/>
          </p:nvPr>
        </p:nvSpPr>
        <p:spPr/>
        <p:txBody>
          <a:bodyPr/>
          <a:lstStyle/>
          <a:p>
            <a:r>
              <a:rPr lang="en-US" sz="2800" smtClean="0"/>
              <a:t>Define patient-centered care</a:t>
            </a:r>
          </a:p>
          <a:p>
            <a:pPr>
              <a:buFontTx/>
              <a:buNone/>
            </a:pPr>
            <a:endParaRPr lang="en-US" sz="2800" smtClean="0"/>
          </a:p>
          <a:p>
            <a:r>
              <a:rPr lang="en-US" sz="2800" smtClean="0"/>
              <a:t>Identify three things you can do to ensure patient-centered care.</a:t>
            </a:r>
          </a:p>
          <a:p>
            <a:pPr>
              <a:buFontTx/>
              <a:buNone/>
            </a:pPr>
            <a:endParaRPr lang="en-US" sz="2800" smtClean="0"/>
          </a:p>
          <a:p>
            <a:r>
              <a:rPr lang="en-US" sz="2800" smtClean="0"/>
              <a:t>Define the difference between palliative care and hospice</a:t>
            </a:r>
            <a:r>
              <a:rPr lang="en-US" sz="2800" b="1" smtClean="0"/>
              <a:t>	</a:t>
            </a:r>
          </a:p>
          <a:p>
            <a:endParaRPr lang="en-US"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type="chart" sz="half" idx="1"/>
          </p:nvPr>
        </p:nvPicPr>
        <p:blipFill>
          <a:blip r:embed="rId3" cstate="print"/>
          <a:srcRect/>
          <a:stretch>
            <a:fillRect/>
          </a:stretch>
        </p:blipFill>
        <p:spPr>
          <a:xfrm>
            <a:off x="0" y="0"/>
            <a:ext cx="1065213" cy="6858000"/>
          </a:xfrm>
          <a:noFill/>
        </p:spPr>
      </p:pic>
      <p:pic>
        <p:nvPicPr>
          <p:cNvPr id="4099" name="Picture 3" descr="Hart Painting"/>
          <p:cNvPicPr>
            <a:picLocks noChangeAspect="1" noChangeArrowheads="1"/>
          </p:cNvPicPr>
          <p:nvPr/>
        </p:nvPicPr>
        <p:blipFill>
          <a:blip r:embed="rId4" cstate="print"/>
          <a:srcRect/>
          <a:stretch>
            <a:fillRect/>
          </a:stretch>
        </p:blipFill>
        <p:spPr bwMode="auto">
          <a:xfrm>
            <a:off x="2743200" y="228600"/>
            <a:ext cx="4854575" cy="591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type="chart" sz="half" idx="1"/>
          </p:nvPr>
        </p:nvPicPr>
        <p:blipFill>
          <a:blip r:embed="rId3" cstate="print"/>
          <a:srcRect/>
          <a:stretch>
            <a:fillRect/>
          </a:stretch>
        </p:blipFill>
        <p:spPr>
          <a:xfrm>
            <a:off x="0" y="0"/>
            <a:ext cx="1065213" cy="6858000"/>
          </a:xfrm>
          <a:noFill/>
        </p:spPr>
      </p:pic>
      <p:pic>
        <p:nvPicPr>
          <p:cNvPr id="5123" name="Picture 3" descr="Hart04_pg11_sepia"/>
          <p:cNvPicPr>
            <a:picLocks noChangeAspect="1" noChangeArrowheads="1"/>
          </p:cNvPicPr>
          <p:nvPr/>
        </p:nvPicPr>
        <p:blipFill>
          <a:blip r:embed="rId4" cstate="print"/>
          <a:srcRect/>
          <a:stretch>
            <a:fillRect/>
          </a:stretch>
        </p:blipFill>
        <p:spPr bwMode="auto">
          <a:xfrm>
            <a:off x="1066800" y="4763"/>
            <a:ext cx="8153400" cy="630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2"/>
          </p:nvPr>
        </p:nvSpPr>
        <p:spPr>
          <a:xfrm>
            <a:off x="1524000" y="1309688"/>
            <a:ext cx="7112000" cy="4129087"/>
          </a:xfrm>
        </p:spPr>
        <p:txBody>
          <a:bodyPr/>
          <a:lstStyle/>
          <a:p>
            <a:pPr algn="ctr" eaLnBrk="1" hangingPunct="1">
              <a:lnSpc>
                <a:spcPct val="90000"/>
              </a:lnSpc>
              <a:buFontTx/>
              <a:buNone/>
            </a:pPr>
            <a:r>
              <a:rPr lang="en-US" sz="3600" smtClean="0"/>
              <a:t>Hartford Foundation Mission</a:t>
            </a:r>
          </a:p>
          <a:p>
            <a:pPr algn="ctr" eaLnBrk="1" hangingPunct="1">
              <a:lnSpc>
                <a:spcPct val="90000"/>
              </a:lnSpc>
              <a:buFontTx/>
              <a:buNone/>
            </a:pPr>
            <a:endParaRPr lang="en-US" sz="3400" smtClean="0"/>
          </a:p>
          <a:p>
            <a:pPr algn="ctr" eaLnBrk="1" hangingPunct="1">
              <a:lnSpc>
                <a:spcPct val="90000"/>
              </a:lnSpc>
              <a:buFontTx/>
              <a:buNone/>
            </a:pPr>
            <a:endParaRPr lang="en-US" sz="3400" smtClean="0"/>
          </a:p>
          <a:p>
            <a:pPr algn="ctr" eaLnBrk="1" hangingPunct="1">
              <a:lnSpc>
                <a:spcPct val="90000"/>
              </a:lnSpc>
              <a:buFontTx/>
              <a:buNone/>
            </a:pPr>
            <a:r>
              <a:rPr lang="en-US" sz="3400" smtClean="0"/>
              <a:t>Increase the nation’s capacity to provide effective and affordable care to its rapidly increasing older population</a:t>
            </a:r>
          </a:p>
        </p:txBody>
      </p:sp>
      <p:pic>
        <p:nvPicPr>
          <p:cNvPr id="6147" name="Picture 3"/>
          <p:cNvPicPr>
            <a:picLocks noGrp="1" noChangeAspect="1" noChangeArrowheads="1"/>
          </p:cNvPicPr>
          <p:nvPr>
            <p:ph type="chart" sz="half" idx="1"/>
          </p:nvPr>
        </p:nvPicPr>
        <p:blipFill>
          <a:blip r:embed="rId3" cstate="print"/>
          <a:srcRect/>
          <a:stretch>
            <a:fillRect/>
          </a:stretch>
        </p:blipFill>
        <p:spPr>
          <a:xfrm>
            <a:off x="0" y="0"/>
            <a:ext cx="1065213" cy="68580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Changing Demographics</a:t>
            </a:r>
          </a:p>
        </p:txBody>
      </p:sp>
      <p:pic>
        <p:nvPicPr>
          <p:cNvPr id="7171" name="Picture 3"/>
          <p:cNvPicPr>
            <a:picLocks noChangeAspect="1" noChangeArrowheads="1"/>
          </p:cNvPicPr>
          <p:nvPr/>
        </p:nvPicPr>
        <p:blipFill>
          <a:blip r:embed="rId3" cstate="print"/>
          <a:srcRect l="9000" t="28000" r="24001" b="21333"/>
          <a:stretch>
            <a:fillRect/>
          </a:stretch>
        </p:blipFill>
        <p:spPr bwMode="auto">
          <a:xfrm>
            <a:off x="1079500" y="1481138"/>
            <a:ext cx="8064500" cy="4538662"/>
          </a:xfrm>
          <a:prstGeom prst="rect">
            <a:avLst/>
          </a:prstGeom>
          <a:noFill/>
          <a:ln w="9525">
            <a:noFill/>
            <a:miter lim="800000"/>
            <a:headEnd/>
            <a:tailEnd/>
          </a:ln>
        </p:spPr>
      </p:pic>
      <p:sp>
        <p:nvSpPr>
          <p:cNvPr id="7172" name="Text Box 4"/>
          <p:cNvSpPr txBox="1">
            <a:spLocks noChangeArrowheads="1"/>
          </p:cNvSpPr>
          <p:nvPr/>
        </p:nvSpPr>
        <p:spPr bwMode="auto">
          <a:xfrm>
            <a:off x="2514600" y="2225675"/>
            <a:ext cx="396875" cy="3968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000" b="1">
                <a:latin typeface="Times New Roman" pitchFamily="18" charset="0"/>
              </a:rPr>
              <a:t>%</a:t>
            </a:r>
          </a:p>
        </p:txBody>
      </p:sp>
      <p:sp>
        <p:nvSpPr>
          <p:cNvPr id="7173" name="Text Box 5"/>
          <p:cNvSpPr txBox="1">
            <a:spLocks noChangeArrowheads="1"/>
          </p:cNvSpPr>
          <p:nvPr/>
        </p:nvSpPr>
        <p:spPr bwMode="auto">
          <a:xfrm>
            <a:off x="4283075" y="2209800"/>
            <a:ext cx="396875" cy="3968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000" b="1">
                <a:latin typeface="Times New Roman" pitchFamily="18" charset="0"/>
              </a:rPr>
              <a:t>%</a:t>
            </a:r>
          </a:p>
        </p:txBody>
      </p:sp>
      <p:sp>
        <p:nvSpPr>
          <p:cNvPr id="7174" name="Text Box 6"/>
          <p:cNvSpPr txBox="1">
            <a:spLocks noChangeArrowheads="1"/>
          </p:cNvSpPr>
          <p:nvPr/>
        </p:nvSpPr>
        <p:spPr bwMode="auto">
          <a:xfrm>
            <a:off x="6216650" y="2209800"/>
            <a:ext cx="396875" cy="3968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000" b="1">
                <a:latin typeface="Times New Roman" pitchFamily="18" charset="0"/>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pic>
        <p:nvPicPr>
          <p:cNvPr id="9219" name="Picture 5"/>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rgbClr val="FFCC66"/>
                </a:solidFill>
              </a:rPr>
              <a:t>Patient-Centered Care</a:t>
            </a:r>
          </a:p>
        </p:txBody>
      </p:sp>
      <p:sp>
        <p:nvSpPr>
          <p:cNvPr id="10243" name="Content Placeholder 2"/>
          <p:cNvSpPr>
            <a:spLocks noGrp="1"/>
          </p:cNvSpPr>
          <p:nvPr>
            <p:ph idx="1"/>
          </p:nvPr>
        </p:nvSpPr>
        <p:spPr/>
        <p:txBody>
          <a:bodyPr/>
          <a:lstStyle/>
          <a:p>
            <a:pPr>
              <a:buFontTx/>
              <a:buNone/>
            </a:pPr>
            <a:r>
              <a:rPr lang="en-US" sz="2800" smtClean="0"/>
              <a:t>  “Care that is truly patient-centered considers patients’ cultural traditions, their personal preferences and values, their family situations, and their lifestyles. It makes the patient and their loved ones an integral part of the care team who collaborate with health care professionals in making clinical decisions.”</a:t>
            </a:r>
          </a:p>
          <a:p>
            <a:pPr>
              <a:buFontTx/>
              <a:buNone/>
            </a:pPr>
            <a:r>
              <a:rPr lang="en-US" sz="2000" smtClean="0"/>
              <a:t>                        </a:t>
            </a:r>
            <a:r>
              <a:rPr lang="en-US" sz="2000" smtClean="0">
                <a:solidFill>
                  <a:srgbClr val="FFCC66"/>
                </a:solidFill>
              </a:rPr>
              <a:t>-- Institute for Healthcare Improvement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pic>
        <p:nvPicPr>
          <p:cNvPr id="11267" name="Picture 2" descr="http://www.newsrealblog.com/wp-content/uploads/2010/12/death-panel.jpg"/>
          <p:cNvPicPr>
            <a:picLocks noChangeAspect="1" noChangeArrowheads="1"/>
          </p:cNvPicPr>
          <p:nvPr/>
        </p:nvPicPr>
        <p:blipFill>
          <a:blip r:embed="rId3" cstate="print"/>
          <a:srcRect/>
          <a:stretch>
            <a:fillRect/>
          </a:stretch>
        </p:blipFill>
        <p:spPr bwMode="auto">
          <a:xfrm>
            <a:off x="1676400" y="1371600"/>
            <a:ext cx="3619500" cy="4676775"/>
          </a:xfrm>
          <a:prstGeom prst="rect">
            <a:avLst/>
          </a:prstGeom>
          <a:noFill/>
          <a:ln w="9525">
            <a:noFill/>
            <a:miter lim="800000"/>
            <a:headEnd/>
            <a:tailEnd/>
          </a:ln>
        </p:spPr>
      </p:pic>
      <p:pic>
        <p:nvPicPr>
          <p:cNvPr id="11268" name="Picture 4" descr="http://www.medicarephd.com/34.-nobodys-going-to-ration-my-healthcare.jpg"/>
          <p:cNvPicPr>
            <a:picLocks noChangeAspect="1" noChangeArrowheads="1"/>
          </p:cNvPicPr>
          <p:nvPr/>
        </p:nvPicPr>
        <p:blipFill>
          <a:blip r:embed="rId4" cstate="print"/>
          <a:srcRect/>
          <a:stretch>
            <a:fillRect/>
          </a:stretch>
        </p:blipFill>
        <p:spPr bwMode="auto">
          <a:xfrm>
            <a:off x="5867400" y="2438400"/>
            <a:ext cx="274955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1530</Words>
  <Application>Microsoft Office PowerPoint</Application>
  <PresentationFormat>On-screen Show (4:3)</PresentationFormat>
  <Paragraphs>125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Verdana</vt:lpstr>
      <vt:lpstr>Default Design</vt:lpstr>
      <vt:lpstr>PowerPoint Presentation</vt:lpstr>
      <vt:lpstr>Objectives</vt:lpstr>
      <vt:lpstr>PowerPoint Presentation</vt:lpstr>
      <vt:lpstr>PowerPoint Presentation</vt:lpstr>
      <vt:lpstr>PowerPoint Presentation</vt:lpstr>
      <vt:lpstr>Changing Demographics</vt:lpstr>
      <vt:lpstr>PowerPoint Presentation</vt:lpstr>
      <vt:lpstr>Patient-Centered Care</vt:lpstr>
      <vt:lpstr>PowerPoint Presentation</vt:lpstr>
      <vt:lpstr>How can care be  Patient-Centered when we don’t discuss serious illness with the patient?</vt:lpstr>
      <vt:lpstr>PowerPoint Presentation</vt:lpstr>
      <vt:lpstr>Three Things You Can Do</vt:lpstr>
      <vt:lpstr>Basic Advance Directives</vt:lpstr>
      <vt:lpstr>POLST</vt:lpstr>
      <vt:lpstr>Palliative Care</vt:lpstr>
      <vt:lpstr>Hospice</vt:lpstr>
      <vt:lpstr>Special Thanks</vt:lpstr>
    </vt:vector>
  </TitlesOfParts>
  <Company>The John A. Hartford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amy.berman</dc:creator>
  <cp:lastModifiedBy>Ann Raffel</cp:lastModifiedBy>
  <cp:revision>142</cp:revision>
  <dcterms:created xsi:type="dcterms:W3CDTF">2007-05-17T15:45:04Z</dcterms:created>
  <dcterms:modified xsi:type="dcterms:W3CDTF">2015-03-09T18:37:56Z</dcterms:modified>
</cp:coreProperties>
</file>