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318" r:id="rId2"/>
    <p:sldId id="332" r:id="rId3"/>
    <p:sldId id="334" r:id="rId4"/>
    <p:sldId id="337" r:id="rId5"/>
    <p:sldId id="338" r:id="rId6"/>
    <p:sldId id="336" r:id="rId7"/>
    <p:sldId id="339" r:id="rId8"/>
    <p:sldId id="341" r:id="rId9"/>
    <p:sldId id="342" r:id="rId10"/>
    <p:sldId id="347" r:id="rId11"/>
    <p:sldId id="344" r:id="rId12"/>
    <p:sldId id="345" r:id="rId13"/>
    <p:sldId id="346" r:id="rId14"/>
    <p:sldId id="350" r:id="rId15"/>
    <p:sldId id="348" r:id="rId16"/>
    <p:sldId id="349" r:id="rId17"/>
    <p:sldId id="259" r:id="rId1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33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0" autoAdjust="0"/>
    <p:restoredTop sz="91770" autoAdjust="0"/>
  </p:normalViewPr>
  <p:slideViewPr>
    <p:cSldViewPr>
      <p:cViewPr>
        <p:scale>
          <a:sx n="100" d="100"/>
          <a:sy n="100" d="100"/>
        </p:scale>
        <p:origin x="-211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11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mayfield\My%20Documents\MMayfield%20PHI%20Offline%20Files\Orchard%20Cove%20Outcom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mmayfield\My%20Documents\MMayfield%20PHI%20Offline%20Files\Orchard%20Cove%20Outcome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clrMapOvr bg1="lt1" tx1="dk1" bg2="lt2" tx2="dk2" accent1="accent1" accent2="accent2" accent3="accent3" accent4="accent4" accent5="accent5" accent6="accent6" hlink="hlink" folHlink="folHlink"/>
  <c:chart>
    <c:title>
      <c:tx>
        <c:rich>
          <a:bodyPr/>
          <a:lstStyle/>
          <a:p>
            <a:pPr>
              <a:defRPr/>
            </a:pPr>
            <a:r>
              <a:rPr lang="en-US" dirty="0"/>
              <a:t>High Risk Residents with Pressure </a:t>
            </a:r>
            <a:r>
              <a:rPr lang="en-US" dirty="0" smtClean="0"/>
              <a:t>Ulcers</a:t>
            </a:r>
            <a:endParaRPr lang="en-US" dirty="0"/>
          </a:p>
        </c:rich>
      </c:tx>
      <c:layout/>
    </c:title>
    <c:plotArea>
      <c:layout/>
      <c:lineChart>
        <c:grouping val="standard"/>
        <c:ser>
          <c:idx val="0"/>
          <c:order val="0"/>
          <c:tx>
            <c:v>Orchard Cove</c:v>
          </c:tx>
          <c:trendline>
            <c:name>Trend Line (Orchard Cove)</c:name>
            <c:spPr>
              <a:ln w="31750">
                <a:solidFill>
                  <a:srgbClr val="00B050"/>
                </a:solidFill>
              </a:ln>
            </c:spPr>
            <c:trendlineType val="linear"/>
          </c:trendline>
          <c:cat>
            <c:numRef>
              <c:f>Sheet1!$B$7:$B$32</c:f>
              <c:numCache>
                <c:formatCode>mmm\-yy</c:formatCode>
                <c:ptCount val="26"/>
                <c:pt idx="0">
                  <c:v>39600</c:v>
                </c:pt>
                <c:pt idx="1">
                  <c:v>39630</c:v>
                </c:pt>
                <c:pt idx="2">
                  <c:v>39661</c:v>
                </c:pt>
                <c:pt idx="3">
                  <c:v>39692</c:v>
                </c:pt>
                <c:pt idx="4">
                  <c:v>39722</c:v>
                </c:pt>
                <c:pt idx="5">
                  <c:v>39753</c:v>
                </c:pt>
                <c:pt idx="6">
                  <c:v>39783</c:v>
                </c:pt>
                <c:pt idx="7">
                  <c:v>39814</c:v>
                </c:pt>
                <c:pt idx="8">
                  <c:v>39845</c:v>
                </c:pt>
                <c:pt idx="9">
                  <c:v>39873</c:v>
                </c:pt>
                <c:pt idx="10">
                  <c:v>39904</c:v>
                </c:pt>
                <c:pt idx="11">
                  <c:v>39934</c:v>
                </c:pt>
                <c:pt idx="12">
                  <c:v>39965</c:v>
                </c:pt>
                <c:pt idx="13">
                  <c:v>39995</c:v>
                </c:pt>
                <c:pt idx="14">
                  <c:v>40026</c:v>
                </c:pt>
                <c:pt idx="15">
                  <c:v>40057</c:v>
                </c:pt>
                <c:pt idx="16">
                  <c:v>40087</c:v>
                </c:pt>
                <c:pt idx="17">
                  <c:v>40118</c:v>
                </c:pt>
                <c:pt idx="18">
                  <c:v>40148</c:v>
                </c:pt>
                <c:pt idx="19">
                  <c:v>40179</c:v>
                </c:pt>
                <c:pt idx="20">
                  <c:v>40210</c:v>
                </c:pt>
                <c:pt idx="21">
                  <c:v>40238</c:v>
                </c:pt>
                <c:pt idx="22">
                  <c:v>40269</c:v>
                </c:pt>
                <c:pt idx="23">
                  <c:v>40299</c:v>
                </c:pt>
                <c:pt idx="24">
                  <c:v>40330</c:v>
                </c:pt>
                <c:pt idx="25">
                  <c:v>40360</c:v>
                </c:pt>
              </c:numCache>
            </c:numRef>
          </c:cat>
          <c:val>
            <c:numRef>
              <c:f>Sheet1!$U$7:$U$32</c:f>
              <c:numCache>
                <c:formatCode>0.00%</c:formatCode>
                <c:ptCount val="26"/>
                <c:pt idx="0">
                  <c:v>0.126</c:v>
                </c:pt>
                <c:pt idx="1">
                  <c:v>0.15800000000000031</c:v>
                </c:pt>
                <c:pt idx="2">
                  <c:v>0.15600000000000031</c:v>
                </c:pt>
                <c:pt idx="3" formatCode="0%">
                  <c:v>6.0000000000000109E-2</c:v>
                </c:pt>
                <c:pt idx="4">
                  <c:v>9.6000000000000099E-2</c:v>
                </c:pt>
                <c:pt idx="5">
                  <c:v>6.8000000000000033E-2</c:v>
                </c:pt>
                <c:pt idx="6">
                  <c:v>9.8000000000000254E-2</c:v>
                </c:pt>
                <c:pt idx="7">
                  <c:v>6.2000000000000118E-2</c:v>
                </c:pt>
                <c:pt idx="8">
                  <c:v>6.2000000000000118E-2</c:v>
                </c:pt>
                <c:pt idx="9" formatCode="0%">
                  <c:v>0.12000000000000002</c:v>
                </c:pt>
                <c:pt idx="10" formatCode="0%">
                  <c:v>0.11000000000000008</c:v>
                </c:pt>
                <c:pt idx="11">
                  <c:v>8.2000000000000003E-2</c:v>
                </c:pt>
                <c:pt idx="12">
                  <c:v>8.5000000000000048E-2</c:v>
                </c:pt>
                <c:pt idx="13">
                  <c:v>9.5000000000000154E-2</c:v>
                </c:pt>
                <c:pt idx="14" formatCode="0%">
                  <c:v>0.1</c:v>
                </c:pt>
                <c:pt idx="15">
                  <c:v>9.8000000000000254E-2</c:v>
                </c:pt>
                <c:pt idx="16">
                  <c:v>0.12100000000000002</c:v>
                </c:pt>
                <c:pt idx="17">
                  <c:v>8.6000000000000063E-2</c:v>
                </c:pt>
                <c:pt idx="18" formatCode="0%">
                  <c:v>0.1</c:v>
                </c:pt>
                <c:pt idx="19">
                  <c:v>6.5000000000000085E-2</c:v>
                </c:pt>
                <c:pt idx="20">
                  <c:v>7.7000000000000096E-2</c:v>
                </c:pt>
                <c:pt idx="21">
                  <c:v>0</c:v>
                </c:pt>
                <c:pt idx="22">
                  <c:v>0</c:v>
                </c:pt>
                <c:pt idx="23">
                  <c:v>0</c:v>
                </c:pt>
                <c:pt idx="24">
                  <c:v>0</c:v>
                </c:pt>
                <c:pt idx="25">
                  <c:v>0</c:v>
                </c:pt>
              </c:numCache>
            </c:numRef>
          </c:val>
        </c:ser>
        <c:ser>
          <c:idx val="1"/>
          <c:order val="1"/>
          <c:tx>
            <c:v>National Average</c:v>
          </c:tx>
          <c:spPr>
            <a:ln w="22225"/>
          </c:spPr>
          <c:cat>
            <c:numRef>
              <c:f>Sheet1!$B$7:$B$32</c:f>
              <c:numCache>
                <c:formatCode>mmm\-yy</c:formatCode>
                <c:ptCount val="26"/>
                <c:pt idx="0">
                  <c:v>39600</c:v>
                </c:pt>
                <c:pt idx="1">
                  <c:v>39630</c:v>
                </c:pt>
                <c:pt idx="2">
                  <c:v>39661</c:v>
                </c:pt>
                <c:pt idx="3">
                  <c:v>39692</c:v>
                </c:pt>
                <c:pt idx="4">
                  <c:v>39722</c:v>
                </c:pt>
                <c:pt idx="5">
                  <c:v>39753</c:v>
                </c:pt>
                <c:pt idx="6">
                  <c:v>39783</c:v>
                </c:pt>
                <c:pt idx="7">
                  <c:v>39814</c:v>
                </c:pt>
                <c:pt idx="8">
                  <c:v>39845</c:v>
                </c:pt>
                <c:pt idx="9">
                  <c:v>39873</c:v>
                </c:pt>
                <c:pt idx="10">
                  <c:v>39904</c:v>
                </c:pt>
                <c:pt idx="11">
                  <c:v>39934</c:v>
                </c:pt>
                <c:pt idx="12">
                  <c:v>39965</c:v>
                </c:pt>
                <c:pt idx="13">
                  <c:v>39995</c:v>
                </c:pt>
                <c:pt idx="14">
                  <c:v>40026</c:v>
                </c:pt>
                <c:pt idx="15">
                  <c:v>40057</c:v>
                </c:pt>
                <c:pt idx="16">
                  <c:v>40087</c:v>
                </c:pt>
                <c:pt idx="17">
                  <c:v>40118</c:v>
                </c:pt>
                <c:pt idx="18">
                  <c:v>40148</c:v>
                </c:pt>
                <c:pt idx="19">
                  <c:v>40179</c:v>
                </c:pt>
                <c:pt idx="20">
                  <c:v>40210</c:v>
                </c:pt>
                <c:pt idx="21">
                  <c:v>40238</c:v>
                </c:pt>
                <c:pt idx="22">
                  <c:v>40269</c:v>
                </c:pt>
                <c:pt idx="23">
                  <c:v>40299</c:v>
                </c:pt>
                <c:pt idx="24">
                  <c:v>40330</c:v>
                </c:pt>
                <c:pt idx="25">
                  <c:v>40360</c:v>
                </c:pt>
              </c:numCache>
            </c:numRef>
          </c:cat>
          <c:val>
            <c:numRef>
              <c:f>Sheet1!$V$7:$V$32</c:f>
              <c:numCache>
                <c:formatCode>0.00%</c:formatCode>
                <c:ptCount val="26"/>
                <c:pt idx="0">
                  <c:v>0.12300000000000012</c:v>
                </c:pt>
                <c:pt idx="1">
                  <c:v>0.12300000000000012</c:v>
                </c:pt>
                <c:pt idx="2">
                  <c:v>0.12300000000000012</c:v>
                </c:pt>
                <c:pt idx="3">
                  <c:v>0.12300000000000012</c:v>
                </c:pt>
                <c:pt idx="4">
                  <c:v>0.12300000000000012</c:v>
                </c:pt>
                <c:pt idx="5">
                  <c:v>0.12300000000000012</c:v>
                </c:pt>
                <c:pt idx="6">
                  <c:v>0.12300000000000012</c:v>
                </c:pt>
                <c:pt idx="7">
                  <c:v>0.12300000000000012</c:v>
                </c:pt>
                <c:pt idx="8">
                  <c:v>0.12300000000000012</c:v>
                </c:pt>
                <c:pt idx="9">
                  <c:v>0.12300000000000012</c:v>
                </c:pt>
                <c:pt idx="10">
                  <c:v>0.12300000000000012</c:v>
                </c:pt>
                <c:pt idx="11">
                  <c:v>0.12300000000000012</c:v>
                </c:pt>
                <c:pt idx="12">
                  <c:v>0.12300000000000012</c:v>
                </c:pt>
                <c:pt idx="13">
                  <c:v>0.12300000000000012</c:v>
                </c:pt>
                <c:pt idx="14">
                  <c:v>0.12300000000000012</c:v>
                </c:pt>
                <c:pt idx="15">
                  <c:v>0.12300000000000012</c:v>
                </c:pt>
                <c:pt idx="16">
                  <c:v>0.12300000000000012</c:v>
                </c:pt>
                <c:pt idx="17">
                  <c:v>0.12300000000000012</c:v>
                </c:pt>
                <c:pt idx="18">
                  <c:v>0.12300000000000012</c:v>
                </c:pt>
                <c:pt idx="19">
                  <c:v>0.12300000000000012</c:v>
                </c:pt>
                <c:pt idx="20">
                  <c:v>0.12300000000000012</c:v>
                </c:pt>
                <c:pt idx="21">
                  <c:v>0.12300000000000012</c:v>
                </c:pt>
                <c:pt idx="22">
                  <c:v>0.12300000000000012</c:v>
                </c:pt>
                <c:pt idx="23">
                  <c:v>0.12300000000000012</c:v>
                </c:pt>
                <c:pt idx="24">
                  <c:v>0.12300000000000012</c:v>
                </c:pt>
                <c:pt idx="25">
                  <c:v>0.12300000000000012</c:v>
                </c:pt>
              </c:numCache>
            </c:numRef>
          </c:val>
        </c:ser>
        <c:marker val="1"/>
        <c:axId val="95827456"/>
        <c:axId val="96362496"/>
      </c:lineChart>
      <c:dateAx>
        <c:axId val="95827456"/>
        <c:scaling>
          <c:orientation val="minMax"/>
        </c:scaling>
        <c:axPos val="b"/>
        <c:numFmt formatCode="mmm\-yy" sourceLinked="1"/>
        <c:tickLblPos val="nextTo"/>
        <c:crossAx val="96362496"/>
        <c:crosses val="autoZero"/>
        <c:auto val="1"/>
        <c:lblOffset val="100"/>
      </c:dateAx>
      <c:valAx>
        <c:axId val="96362496"/>
        <c:scaling>
          <c:orientation val="minMax"/>
        </c:scaling>
        <c:axPos val="l"/>
        <c:majorGridlines/>
        <c:numFmt formatCode="0%" sourceLinked="0"/>
        <c:tickLblPos val="nextTo"/>
        <c:crossAx val="95827456"/>
        <c:crosses val="autoZero"/>
        <c:crossBetween val="between"/>
      </c:valAx>
    </c:plotArea>
    <c:legend>
      <c:legendPos val="b"/>
      <c:legendEntry>
        <c:idx val="0"/>
        <c:txPr>
          <a:bodyPr/>
          <a:lstStyle/>
          <a:p>
            <a:pPr>
              <a:defRPr sz="1200" baseline="0"/>
            </a:pPr>
            <a:endParaRPr lang="en-US"/>
          </a:p>
        </c:txPr>
      </c:legendEntry>
      <c:legendEntry>
        <c:idx val="1"/>
        <c:txPr>
          <a:bodyPr/>
          <a:lstStyle/>
          <a:p>
            <a:pPr>
              <a:defRPr sz="1200" baseline="0"/>
            </a:pPr>
            <a:endParaRPr lang="en-US"/>
          </a:p>
        </c:txPr>
      </c:legendEntry>
      <c:legendEntry>
        <c:idx val="2"/>
        <c:txPr>
          <a:bodyPr/>
          <a:lstStyle/>
          <a:p>
            <a:pPr>
              <a:defRPr sz="1200" baseline="0"/>
            </a:pPr>
            <a:endParaRPr lang="en-US"/>
          </a:p>
        </c:txPr>
      </c:legendEntry>
      <c:layout/>
    </c:legend>
    <c:plotVisOnly val="1"/>
  </c:chart>
  <c:spPr>
    <a:solidFill>
      <a:srgbClr val="FFFFFF"/>
    </a:solidFill>
    <a:ln w="25400">
      <a:solidFill>
        <a:srgbClr val="4F81BD"/>
      </a:solid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clrMapOvr bg1="lt1" tx1="dk1" bg2="lt2" tx2="dk2" accent1="accent1" accent2="accent2" accent3="accent3" accent4="accent4" accent5="accent5" accent6="accent6" hlink="hlink" folHlink="folHlink"/>
  <c:chart>
    <c:title>
      <c:tx>
        <c:rich>
          <a:bodyPr/>
          <a:lstStyle/>
          <a:p>
            <a:pPr>
              <a:defRPr/>
            </a:pPr>
            <a:r>
              <a:rPr lang="en-US"/>
              <a:t>Residents</a:t>
            </a:r>
            <a:r>
              <a:rPr lang="en-US" baseline="0"/>
              <a:t> with a Urinary Tract Infection</a:t>
            </a:r>
            <a:endParaRPr lang="en-US"/>
          </a:p>
        </c:rich>
      </c:tx>
      <c:layout/>
    </c:title>
    <c:plotArea>
      <c:layout/>
      <c:lineChart>
        <c:grouping val="standard"/>
        <c:ser>
          <c:idx val="0"/>
          <c:order val="0"/>
          <c:tx>
            <c:v>Orchard Cove</c:v>
          </c:tx>
          <c:trendline>
            <c:name>Trend Line (Orchard Cove)</c:name>
            <c:spPr>
              <a:ln w="31750">
                <a:solidFill>
                  <a:srgbClr val="00B050"/>
                </a:solidFill>
              </a:ln>
            </c:spPr>
            <c:trendlineType val="linear"/>
          </c:trendline>
          <c:cat>
            <c:numRef>
              <c:f>Sheet1!$B$7:$B$32</c:f>
              <c:numCache>
                <c:formatCode>mmm\-yy</c:formatCode>
                <c:ptCount val="26"/>
                <c:pt idx="0">
                  <c:v>39600</c:v>
                </c:pt>
                <c:pt idx="1">
                  <c:v>39630</c:v>
                </c:pt>
                <c:pt idx="2">
                  <c:v>39661</c:v>
                </c:pt>
                <c:pt idx="3">
                  <c:v>39692</c:v>
                </c:pt>
                <c:pt idx="4">
                  <c:v>39722</c:v>
                </c:pt>
                <c:pt idx="5">
                  <c:v>39753</c:v>
                </c:pt>
                <c:pt idx="6">
                  <c:v>39783</c:v>
                </c:pt>
                <c:pt idx="7">
                  <c:v>39814</c:v>
                </c:pt>
                <c:pt idx="8">
                  <c:v>39845</c:v>
                </c:pt>
                <c:pt idx="9">
                  <c:v>39873</c:v>
                </c:pt>
                <c:pt idx="10">
                  <c:v>39904</c:v>
                </c:pt>
                <c:pt idx="11">
                  <c:v>39934</c:v>
                </c:pt>
                <c:pt idx="12">
                  <c:v>39965</c:v>
                </c:pt>
                <c:pt idx="13">
                  <c:v>39995</c:v>
                </c:pt>
                <c:pt idx="14">
                  <c:v>40026</c:v>
                </c:pt>
                <c:pt idx="15">
                  <c:v>40057</c:v>
                </c:pt>
                <c:pt idx="16">
                  <c:v>40087</c:v>
                </c:pt>
                <c:pt idx="17">
                  <c:v>40118</c:v>
                </c:pt>
                <c:pt idx="18">
                  <c:v>40148</c:v>
                </c:pt>
                <c:pt idx="19">
                  <c:v>40179</c:v>
                </c:pt>
                <c:pt idx="20">
                  <c:v>40210</c:v>
                </c:pt>
                <c:pt idx="21">
                  <c:v>40238</c:v>
                </c:pt>
                <c:pt idx="22">
                  <c:v>40269</c:v>
                </c:pt>
                <c:pt idx="23">
                  <c:v>40299</c:v>
                </c:pt>
                <c:pt idx="24">
                  <c:v>40330</c:v>
                </c:pt>
                <c:pt idx="25">
                  <c:v>40360</c:v>
                </c:pt>
              </c:numCache>
            </c:numRef>
          </c:cat>
          <c:val>
            <c:numRef>
              <c:f>Sheet1!$O$7:$O$32</c:f>
              <c:numCache>
                <c:formatCode>0.00%</c:formatCode>
                <c:ptCount val="26"/>
                <c:pt idx="0" formatCode="0%">
                  <c:v>0.13500000000000001</c:v>
                </c:pt>
                <c:pt idx="1">
                  <c:v>0.13500000000000001</c:v>
                </c:pt>
                <c:pt idx="2">
                  <c:v>0.15800000000000031</c:v>
                </c:pt>
                <c:pt idx="3">
                  <c:v>0.13800000000000001</c:v>
                </c:pt>
                <c:pt idx="4">
                  <c:v>0.11300000000000002</c:v>
                </c:pt>
                <c:pt idx="5" formatCode="0%">
                  <c:v>6.0000000000000032E-2</c:v>
                </c:pt>
                <c:pt idx="6" formatCode="0%">
                  <c:v>9.0000000000000024E-2</c:v>
                </c:pt>
                <c:pt idx="7" formatCode="0%">
                  <c:v>9.0000000000000024E-2</c:v>
                </c:pt>
                <c:pt idx="8" formatCode="0%">
                  <c:v>6.0000000000000032E-2</c:v>
                </c:pt>
                <c:pt idx="9">
                  <c:v>5.8000000000000024E-2</c:v>
                </c:pt>
                <c:pt idx="10">
                  <c:v>5.6000000000000008E-2</c:v>
                </c:pt>
                <c:pt idx="11">
                  <c:v>5.6000000000000008E-2</c:v>
                </c:pt>
                <c:pt idx="12">
                  <c:v>5.5000000000000014E-2</c:v>
                </c:pt>
                <c:pt idx="13">
                  <c:v>2.7000000000000055E-2</c:v>
                </c:pt>
                <c:pt idx="14">
                  <c:v>2.8000000000000004E-2</c:v>
                </c:pt>
                <c:pt idx="15">
                  <c:v>2.8000000000000004E-2</c:v>
                </c:pt>
                <c:pt idx="16">
                  <c:v>2.7000000000000055E-2</c:v>
                </c:pt>
                <c:pt idx="17">
                  <c:v>2.4000000000000011E-2</c:v>
                </c:pt>
                <c:pt idx="18">
                  <c:v>5.2000000000000032E-2</c:v>
                </c:pt>
                <c:pt idx="19">
                  <c:v>7.7000000000000013E-2</c:v>
                </c:pt>
                <c:pt idx="20">
                  <c:v>8.1000000000000016E-2</c:v>
                </c:pt>
                <c:pt idx="21">
                  <c:v>2.6000000000000002E-2</c:v>
                </c:pt>
                <c:pt idx="22">
                  <c:v>3.1000000000000052E-2</c:v>
                </c:pt>
                <c:pt idx="23">
                  <c:v>3.4000000000000002E-2</c:v>
                </c:pt>
                <c:pt idx="24">
                  <c:v>3.6000000000000011E-2</c:v>
                </c:pt>
                <c:pt idx="25">
                  <c:v>0</c:v>
                </c:pt>
              </c:numCache>
            </c:numRef>
          </c:val>
        </c:ser>
        <c:ser>
          <c:idx val="1"/>
          <c:order val="1"/>
          <c:tx>
            <c:v>National Average</c:v>
          </c:tx>
          <c:spPr>
            <a:ln w="19050"/>
          </c:spPr>
          <c:cat>
            <c:numRef>
              <c:f>Sheet1!$B$7:$B$32</c:f>
              <c:numCache>
                <c:formatCode>mmm\-yy</c:formatCode>
                <c:ptCount val="26"/>
                <c:pt idx="0">
                  <c:v>39600</c:v>
                </c:pt>
                <c:pt idx="1">
                  <c:v>39630</c:v>
                </c:pt>
                <c:pt idx="2">
                  <c:v>39661</c:v>
                </c:pt>
                <c:pt idx="3">
                  <c:v>39692</c:v>
                </c:pt>
                <c:pt idx="4">
                  <c:v>39722</c:v>
                </c:pt>
                <c:pt idx="5">
                  <c:v>39753</c:v>
                </c:pt>
                <c:pt idx="6">
                  <c:v>39783</c:v>
                </c:pt>
                <c:pt idx="7">
                  <c:v>39814</c:v>
                </c:pt>
                <c:pt idx="8">
                  <c:v>39845</c:v>
                </c:pt>
                <c:pt idx="9">
                  <c:v>39873</c:v>
                </c:pt>
                <c:pt idx="10">
                  <c:v>39904</c:v>
                </c:pt>
                <c:pt idx="11">
                  <c:v>39934</c:v>
                </c:pt>
                <c:pt idx="12">
                  <c:v>39965</c:v>
                </c:pt>
                <c:pt idx="13">
                  <c:v>39995</c:v>
                </c:pt>
                <c:pt idx="14">
                  <c:v>40026</c:v>
                </c:pt>
                <c:pt idx="15">
                  <c:v>40057</c:v>
                </c:pt>
                <c:pt idx="16">
                  <c:v>40087</c:v>
                </c:pt>
                <c:pt idx="17">
                  <c:v>40118</c:v>
                </c:pt>
                <c:pt idx="18">
                  <c:v>40148</c:v>
                </c:pt>
                <c:pt idx="19">
                  <c:v>40179</c:v>
                </c:pt>
                <c:pt idx="20">
                  <c:v>40210</c:v>
                </c:pt>
                <c:pt idx="21">
                  <c:v>40238</c:v>
                </c:pt>
                <c:pt idx="22">
                  <c:v>40269</c:v>
                </c:pt>
                <c:pt idx="23">
                  <c:v>40299</c:v>
                </c:pt>
                <c:pt idx="24">
                  <c:v>40330</c:v>
                </c:pt>
                <c:pt idx="25">
                  <c:v>40360</c:v>
                </c:pt>
              </c:numCache>
            </c:numRef>
          </c:cat>
          <c:val>
            <c:numRef>
              <c:f>Sheet1!$P$7:$P$32</c:f>
              <c:numCache>
                <c:formatCode>0.00%</c:formatCode>
                <c:ptCount val="26"/>
                <c:pt idx="0">
                  <c:v>9.6000000000000044E-2</c:v>
                </c:pt>
                <c:pt idx="1">
                  <c:v>9.6000000000000044E-2</c:v>
                </c:pt>
                <c:pt idx="2">
                  <c:v>9.6000000000000044E-2</c:v>
                </c:pt>
                <c:pt idx="3">
                  <c:v>9.6000000000000044E-2</c:v>
                </c:pt>
                <c:pt idx="4">
                  <c:v>9.6000000000000044E-2</c:v>
                </c:pt>
                <c:pt idx="5">
                  <c:v>9.6000000000000044E-2</c:v>
                </c:pt>
                <c:pt idx="6">
                  <c:v>9.6000000000000044E-2</c:v>
                </c:pt>
                <c:pt idx="7">
                  <c:v>9.6000000000000044E-2</c:v>
                </c:pt>
                <c:pt idx="8">
                  <c:v>9.6000000000000044E-2</c:v>
                </c:pt>
                <c:pt idx="9">
                  <c:v>9.6000000000000044E-2</c:v>
                </c:pt>
                <c:pt idx="10">
                  <c:v>9.6000000000000044E-2</c:v>
                </c:pt>
                <c:pt idx="11">
                  <c:v>9.6000000000000044E-2</c:v>
                </c:pt>
                <c:pt idx="12">
                  <c:v>9.6000000000000044E-2</c:v>
                </c:pt>
                <c:pt idx="13">
                  <c:v>9.6000000000000044E-2</c:v>
                </c:pt>
                <c:pt idx="14">
                  <c:v>9.6000000000000044E-2</c:v>
                </c:pt>
                <c:pt idx="15">
                  <c:v>9.6000000000000044E-2</c:v>
                </c:pt>
                <c:pt idx="16">
                  <c:v>9.6000000000000044E-2</c:v>
                </c:pt>
                <c:pt idx="17">
                  <c:v>9.6000000000000044E-2</c:v>
                </c:pt>
                <c:pt idx="18">
                  <c:v>9.6000000000000044E-2</c:v>
                </c:pt>
                <c:pt idx="19">
                  <c:v>9.6000000000000044E-2</c:v>
                </c:pt>
                <c:pt idx="20">
                  <c:v>9.6000000000000044E-2</c:v>
                </c:pt>
                <c:pt idx="21">
                  <c:v>9.6000000000000044E-2</c:v>
                </c:pt>
                <c:pt idx="22">
                  <c:v>9.6000000000000044E-2</c:v>
                </c:pt>
                <c:pt idx="23">
                  <c:v>9.6000000000000044E-2</c:v>
                </c:pt>
                <c:pt idx="24">
                  <c:v>9.6000000000000044E-2</c:v>
                </c:pt>
                <c:pt idx="25">
                  <c:v>9.6000000000000044E-2</c:v>
                </c:pt>
              </c:numCache>
            </c:numRef>
          </c:val>
        </c:ser>
        <c:marker val="1"/>
        <c:axId val="96381952"/>
        <c:axId val="96412416"/>
      </c:lineChart>
      <c:dateAx>
        <c:axId val="96381952"/>
        <c:scaling>
          <c:orientation val="minMax"/>
        </c:scaling>
        <c:axPos val="b"/>
        <c:numFmt formatCode="mmm\-yy" sourceLinked="1"/>
        <c:tickLblPos val="nextTo"/>
        <c:crossAx val="96412416"/>
        <c:crosses val="autoZero"/>
        <c:auto val="1"/>
        <c:lblOffset val="100"/>
      </c:dateAx>
      <c:valAx>
        <c:axId val="96412416"/>
        <c:scaling>
          <c:orientation val="minMax"/>
        </c:scaling>
        <c:axPos val="l"/>
        <c:majorGridlines/>
        <c:numFmt formatCode="0%" sourceLinked="1"/>
        <c:tickLblPos val="nextTo"/>
        <c:crossAx val="96381952"/>
        <c:crosses val="autoZero"/>
        <c:crossBetween val="between"/>
      </c:valAx>
    </c:plotArea>
    <c:legend>
      <c:legendPos val="b"/>
      <c:legendEntry>
        <c:idx val="0"/>
        <c:txPr>
          <a:bodyPr/>
          <a:lstStyle/>
          <a:p>
            <a:pPr>
              <a:defRPr sz="1200" baseline="0"/>
            </a:pPr>
            <a:endParaRPr lang="en-US"/>
          </a:p>
        </c:txPr>
      </c:legendEntry>
      <c:legendEntry>
        <c:idx val="1"/>
        <c:txPr>
          <a:bodyPr/>
          <a:lstStyle/>
          <a:p>
            <a:pPr>
              <a:defRPr sz="1200" baseline="0"/>
            </a:pPr>
            <a:endParaRPr lang="en-US"/>
          </a:p>
        </c:txPr>
      </c:legendEntry>
      <c:legendEntry>
        <c:idx val="2"/>
        <c:txPr>
          <a:bodyPr/>
          <a:lstStyle/>
          <a:p>
            <a:pPr>
              <a:defRPr sz="1200" baseline="0"/>
            </a:pPr>
            <a:endParaRPr lang="en-US"/>
          </a:p>
        </c:txPr>
      </c:legendEntry>
      <c:layout/>
    </c:legend>
    <c:plotVisOnly val="1"/>
  </c:chart>
  <c:spPr>
    <a:solidFill>
      <a:schemeClr val="bg1"/>
    </a:solidFill>
    <a:ln w="25400">
      <a:solidFill>
        <a:schemeClr val="accent1"/>
      </a:solid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8C331CAC-1647-461A-BCA6-1328A9C2A1E8}" type="datetimeFigureOut">
              <a:rPr lang="en-US"/>
              <a:pPr>
                <a:defRPr/>
              </a:pPr>
              <a:t>11/22/2010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defRPr>
            </a:lvl1pPr>
          </a:lstStyle>
          <a:p>
            <a:pPr>
              <a:defRPr/>
            </a:pPr>
            <a:fld id="{B2980E2B-E96D-4C43-8ABC-DB0E852AA04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0" hangingPunct="0">
              <a:defRPr sz="1200">
                <a:latin typeface="Arial" charset="0"/>
              </a:defRPr>
            </a:lvl1pPr>
          </a:lstStyle>
          <a:p>
            <a:pPr>
              <a:defRPr/>
            </a:pPr>
            <a:fld id="{536A09A3-C686-428D-8028-D870446DFD50}" type="datetimeFigureOut">
              <a:rPr lang="en-US"/>
              <a:pPr>
                <a:defRPr/>
              </a:pPr>
              <a:t>11/22/2010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0" hangingPunct="0">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eaLnBrk="0" hangingPunct="0">
              <a:defRPr sz="1200">
                <a:latin typeface="Arial" charset="0"/>
              </a:defRPr>
            </a:lvl1pPr>
          </a:lstStyle>
          <a:p>
            <a:pPr>
              <a:defRPr/>
            </a:pPr>
            <a:fld id="{54473BA6-5958-498D-9779-F13E2EBC4A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2F4BB0-FA58-41E7-A018-E432ADDA3C6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03313" y="695325"/>
            <a:ext cx="4651375" cy="3489325"/>
          </a:xfrm>
          <a:noFill/>
          <a:ln>
            <a:solidFill>
              <a:srgbClr val="000000"/>
            </a:solidFill>
            <a:miter lim="800000"/>
            <a:headEnd/>
            <a:tailEnd/>
          </a:ln>
        </p:spPr>
      </p:sp>
      <p:sp>
        <p:nvSpPr>
          <p:cNvPr id="41987" name="Notes Placeholder 2"/>
          <p:cNvSpPr>
            <a:spLocks noGrp="1"/>
          </p:cNvSpPr>
          <p:nvPr>
            <p:ph type="body" idx="1"/>
          </p:nvPr>
        </p:nvSpPr>
        <p:spPr>
          <a:ln/>
        </p:spPr>
        <p:txBody>
          <a:bodyPr>
            <a:normAutofit lnSpcReduction="10000"/>
          </a:bodyPr>
          <a:lstStyle/>
          <a:p>
            <a:pPr>
              <a:defRPr/>
            </a:pPr>
            <a:r>
              <a:rPr lang="en-US" sz="1400" b="1" dirty="0" smtClean="0">
                <a:latin typeface="Arial" pitchFamily="34" charset="0"/>
                <a:ea typeface="ヒラギノ角ゴ Pro W3"/>
              </a:rPr>
              <a:t>We asked trained supervisors to reflect upon the extent to which they used the specific coaching skills before the training and after the training.  You will see that the data show a large shift in the percentage of supervisors reporting they often or always practice the skill pre and post training. </a:t>
            </a:r>
          </a:p>
          <a:p>
            <a:pPr>
              <a:defRPr/>
            </a:pPr>
            <a:endParaRPr lang="en-US" sz="1400" dirty="0" smtClean="0">
              <a:latin typeface="Arial" pitchFamily="34" charset="0"/>
              <a:ea typeface="ヒラギノ角ゴ Pro W3"/>
            </a:endParaRPr>
          </a:p>
          <a:p>
            <a:pPr>
              <a:defRPr/>
            </a:pPr>
            <a:r>
              <a:rPr lang="en-US" sz="1400" dirty="0" smtClean="0">
                <a:latin typeface="Arial" pitchFamily="34" charset="0"/>
                <a:ea typeface="ヒラギノ角ゴ Pro W3"/>
              </a:rPr>
              <a:t>These changes are significant, and the effect size, which measures the strength of the relationship, is medium to high.</a:t>
            </a:r>
          </a:p>
          <a:p>
            <a:pPr>
              <a:defRPr/>
            </a:pPr>
            <a:endParaRPr lang="en-US" sz="1400" dirty="0" smtClean="0">
              <a:latin typeface="Arial" pitchFamily="34" charset="0"/>
              <a:ea typeface="ヒラギノ角ゴ Pro W3"/>
            </a:endParaRPr>
          </a:p>
          <a:p>
            <a:pPr>
              <a:defRPr/>
            </a:pPr>
            <a:r>
              <a:rPr lang="en-US" sz="1400" b="1" dirty="0" smtClean="0">
                <a:latin typeface="Arial" pitchFamily="34" charset="0"/>
                <a:ea typeface="ヒラギノ角ゴ Pro W3"/>
              </a:rPr>
              <a:t>These findings confirm what we found in our qualitative data –that “pull back” – or managing ones emotional response – was particularly significant for participants, as was active listening. We often heard respondents indicate that they thought they were good listeners until they went to the training.</a:t>
            </a:r>
          </a:p>
          <a:p>
            <a:pPr>
              <a:defRPr/>
            </a:pPr>
            <a:endParaRPr lang="en-US" dirty="0" smtClean="0">
              <a:latin typeface="Arial" pitchFamily="34" charset="0"/>
              <a:ea typeface="ヒラギノ角ゴ Pro W3"/>
            </a:endParaRPr>
          </a:p>
          <a:p>
            <a:pPr>
              <a:defRPr/>
            </a:pPr>
            <a:r>
              <a:rPr lang="en-US" sz="1100" b="1" dirty="0" err="1" smtClean="0"/>
              <a:t>Wilcoxon</a:t>
            </a:r>
            <a:r>
              <a:rPr lang="en-US" sz="1100" b="1" dirty="0" smtClean="0"/>
              <a:t> signed-rank test</a:t>
            </a:r>
            <a:r>
              <a:rPr lang="en-US" sz="1100" dirty="0" smtClean="0"/>
              <a:t> </a:t>
            </a:r>
            <a:endParaRPr lang="en-US" sz="1100" dirty="0" smtClean="0">
              <a:latin typeface="Arial" pitchFamily="34" charset="0"/>
              <a:ea typeface="ヒラギノ角ゴ Pro W3"/>
            </a:endParaRPr>
          </a:p>
          <a:p>
            <a:pPr>
              <a:defRPr/>
            </a:pPr>
            <a:r>
              <a:rPr lang="en-US" sz="1100" dirty="0" smtClean="0">
                <a:latin typeface="Arial" pitchFamily="34" charset="0"/>
                <a:ea typeface="ヒラギノ角ゴ Pro W3"/>
              </a:rPr>
              <a:t>Effect size is calculated by subtracting Mean of the “before” response from the Mean of the “after” response divided by the Standard Deviation of the “before” response. </a:t>
            </a:r>
            <a:r>
              <a:rPr lang="en-US" sz="1100" b="1" dirty="0" smtClean="0">
                <a:latin typeface="Arial" pitchFamily="34" charset="0"/>
                <a:ea typeface="ヒラギノ角ゴ Pro W3"/>
              </a:rPr>
              <a:t>0.2 to 0.3 Small effect:  0.5 Medium effect; 0.8 and up Large effect</a:t>
            </a:r>
          </a:p>
          <a:p>
            <a:pPr>
              <a:defRPr/>
            </a:pPr>
            <a:endParaRPr lang="en-US" dirty="0" smtClean="0">
              <a:latin typeface="Arial" pitchFamily="34" charset="0"/>
              <a:ea typeface="ヒラギノ角ゴ Pro W3"/>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F947E7-FF45-4BDE-8319-9253A6E3892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03313" y="695325"/>
            <a:ext cx="4651375" cy="3489325"/>
          </a:xfrm>
          <a:noFill/>
          <a:ln>
            <a:solidFill>
              <a:srgbClr val="000000"/>
            </a:solidFill>
            <a:miter lim="800000"/>
            <a:headEnd/>
            <a:tailEnd/>
          </a:ln>
        </p:spPr>
      </p:sp>
      <p:sp>
        <p:nvSpPr>
          <p:cNvPr id="49155" name="Notes Placeholder 2"/>
          <p:cNvSpPr>
            <a:spLocks noGrp="1"/>
          </p:cNvSpPr>
          <p:nvPr>
            <p:ph type="body" idx="1"/>
          </p:nvPr>
        </p:nvSpPr>
        <p:spPr>
          <a:ln/>
        </p:spPr>
        <p:txBody>
          <a:bodyPr>
            <a:normAutofit fontScale="92500" lnSpcReduction="10000"/>
          </a:bodyPr>
          <a:lstStyle/>
          <a:p>
            <a:pPr>
              <a:defRPr/>
            </a:pPr>
            <a:r>
              <a:rPr lang="en-US" sz="1400" b="1" dirty="0" smtClean="0">
                <a:latin typeface="Arial" pitchFamily="34" charset="0"/>
                <a:ea typeface="ヒラギノ角ゴ Pro W3"/>
              </a:rPr>
              <a:t>We conducted non-parametric statistical tests for the pre/post surveys for all staff, and by job title.</a:t>
            </a:r>
          </a:p>
          <a:p>
            <a:pPr>
              <a:defRPr/>
            </a:pPr>
            <a:endParaRPr lang="en-US" sz="1400" b="1" dirty="0" smtClean="0">
              <a:latin typeface="Arial" pitchFamily="34" charset="0"/>
              <a:ea typeface="ヒラギノ角ゴ Pro W3"/>
            </a:endParaRPr>
          </a:p>
          <a:p>
            <a:pPr>
              <a:defRPr/>
            </a:pPr>
            <a:r>
              <a:rPr lang="en-US" sz="1400" b="1" dirty="0" smtClean="0">
                <a:latin typeface="Arial" pitchFamily="34" charset="0"/>
                <a:ea typeface="ヒラギノ角ゴ Pro W3"/>
              </a:rPr>
              <a:t>Taking all seven sites together, we find statistically significant increases for both scales for all staff combined, and for direct-care workers.  </a:t>
            </a:r>
          </a:p>
          <a:p>
            <a:pPr>
              <a:defRPr/>
            </a:pPr>
            <a:endParaRPr lang="en-US" sz="1400" b="1" dirty="0" smtClean="0">
              <a:latin typeface="Arial" pitchFamily="34" charset="0"/>
              <a:ea typeface="ヒラギノ角ゴ Pro W3"/>
            </a:endParaRPr>
          </a:p>
          <a:p>
            <a:pPr>
              <a:defRPr/>
            </a:pPr>
            <a:r>
              <a:rPr lang="en-US" sz="1400" b="1" dirty="0" smtClean="0">
                <a:latin typeface="Arial" pitchFamily="34" charset="0"/>
                <a:ea typeface="ヒラギノ角ゴ Pro W3"/>
              </a:rPr>
              <a:t>For those uninitiated, Statistical significance – the p level here – means that there is a very small likelihood that the differences in the pre- and post responses are due to chance alone.</a:t>
            </a:r>
          </a:p>
          <a:p>
            <a:pPr>
              <a:defRPr/>
            </a:pPr>
            <a:r>
              <a:rPr lang="en-US" sz="1400" b="1" dirty="0" smtClean="0">
                <a:latin typeface="Arial" pitchFamily="34" charset="0"/>
                <a:ea typeface="ヒラギノ角ゴ Pro W3"/>
              </a:rPr>
              <a:t>Note that some individual sites started with quite high levels of satisfaction, so did not register statistically significant changes – 3 or 4 sites)</a:t>
            </a:r>
          </a:p>
          <a:p>
            <a:pPr>
              <a:defRPr/>
            </a:pPr>
            <a:endParaRPr lang="en-US" sz="1400" b="1" dirty="0" smtClean="0">
              <a:latin typeface="Arial" pitchFamily="34" charset="0"/>
              <a:ea typeface="ヒラギノ角ゴ Pro W3"/>
            </a:endParaRPr>
          </a:p>
          <a:p>
            <a:pPr>
              <a:defRPr/>
            </a:pPr>
            <a:r>
              <a:rPr lang="en-US" sz="1400" b="1" dirty="0" smtClean="0">
                <a:latin typeface="Arial" pitchFamily="34" charset="0"/>
                <a:ea typeface="ヒラギノ角ゴ Pro W3"/>
              </a:rPr>
              <a:t>(This test looked at shifts in all the responses – 1 to 5, in contrast to the previous slides where I presented only the responses of agreement).</a:t>
            </a:r>
          </a:p>
          <a:p>
            <a:pPr>
              <a:defRPr/>
            </a:pPr>
            <a:endParaRPr lang="en-US" b="1" dirty="0" smtClean="0">
              <a:latin typeface="Arial" pitchFamily="34" charset="0"/>
              <a:ea typeface="ヒラギノ角ゴ Pro W3"/>
            </a:endParaRPr>
          </a:p>
          <a:p>
            <a:pPr>
              <a:defRPr/>
            </a:pPr>
            <a:r>
              <a:rPr lang="en-US" b="1" dirty="0" smtClean="0">
                <a:latin typeface="Arial" pitchFamily="34" charset="0"/>
                <a:ea typeface="ヒラギノ角ゴ Pro W3"/>
              </a:rPr>
              <a:t>We used the Mann Whitney U test, a nonparametric test of significance.</a:t>
            </a:r>
          </a:p>
          <a:p>
            <a:pPr>
              <a:defRPr/>
            </a:pPr>
            <a:endParaRPr lang="en-US" b="1" dirty="0" smtClean="0">
              <a:latin typeface="Arial" pitchFamily="34" charset="0"/>
              <a:ea typeface="ヒラギノ角ゴ Pro W3"/>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4F89BC-E9CB-40E6-AA5B-AC677A587EAB}"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0CD48C-231D-41A4-A4D4-61C425E8F6C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r>
              <a:rPr lang="en-US" smtClean="0"/>
              <a:t>Use of coaching with consumers and their families has implications for both quality of life and quality of care</a:t>
            </a:r>
          </a:p>
          <a:p>
            <a:pPr lvl="1"/>
            <a:r>
              <a:rPr lang="en-US" sz="2400" i="1" smtClean="0"/>
              <a:t>[Coaching] promotes a feeling of mutual respect. When you do that, trying to understand where people are coming from, not making assumptions, it applies not just to staff but also to patients and families. (supervisor)</a:t>
            </a:r>
          </a:p>
          <a:p>
            <a:pPr lvl="1"/>
            <a:r>
              <a:rPr lang="en-US" sz="2400" i="1" smtClean="0"/>
              <a:t>I use the skills especially when trying to get [clients’] symptoms under control. (nurse)</a:t>
            </a:r>
          </a:p>
          <a:p>
            <a:pPr lvl="1"/>
            <a:r>
              <a:rPr lang="en-US" sz="2400" i="1" smtClean="0"/>
              <a:t>It was really interesting because as soon as I said to [a very upset family member]  that I wasn’t sure what she was asking, so I wasn’t sure how to help her, she calmed down.  This worked really well.(nurse)</a:t>
            </a:r>
          </a:p>
          <a:p>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E9626D-CC2C-4077-AB0F-F7BE01CF52E5}"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1103313" y="695325"/>
            <a:ext cx="4651375" cy="3489325"/>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400" dirty="0" smtClean="0"/>
              <a:t>Also:  Falls; Depression; Medications; ADL Loss; Nurse sick days; DCW sick days; </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9837DA-4043-4884-B1F6-E0C28CF41FEF}"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r>
              <a:rPr lang="en-US" smtClean="0"/>
              <a:t>Use of coaching with consumers and their families has implications for both quality of life and quality of care</a:t>
            </a:r>
          </a:p>
          <a:p>
            <a:pPr lvl="1"/>
            <a:r>
              <a:rPr lang="en-US" sz="2400" i="1" smtClean="0"/>
              <a:t>[Coaching] promotes a feeling of mutual respect. When you do that, trying to understand where people are coming from, not making assumptions, it applies not just to staff but also to patients and families. (supervisor)</a:t>
            </a:r>
          </a:p>
          <a:p>
            <a:pPr lvl="1"/>
            <a:r>
              <a:rPr lang="en-US" sz="2400" i="1" smtClean="0"/>
              <a:t>I use the skills especially when trying to get [clients’] symptoms under control. (nurse)</a:t>
            </a:r>
          </a:p>
          <a:p>
            <a:pPr lvl="1"/>
            <a:r>
              <a:rPr lang="en-US" sz="2400" i="1" smtClean="0"/>
              <a:t>It was really interesting because as soon as I said to [a very upset family member]  that I wasn’t sure what she was asking, so I wasn’t sure how to help her, she calmed down.  This worked really well.(nurse)</a:t>
            </a:r>
          </a:p>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D4337C-ABC0-4425-96F6-6717C893397A}"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84FBB8-8460-4E2C-BC11-16EDCB236B09}"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0AFFA4-EA06-4F68-9DA9-AA0BEAAAE065}" type="slidenum">
              <a:rPr lang="en-US" smtClean="0"/>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893D53-B2BB-4129-8880-608F3B522405}"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EED568-393F-4A27-9157-C98F39B92A8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9D1AC-0C2D-4DA4-97F2-E8C5A3B0815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8FC0E-8FFA-442B-988A-A1808EE35F7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400" smtClean="0"/>
          </a:p>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145518-7A4E-48FB-9123-CAAE256D39E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 mixed method approach that included pre/post surveys, tracking staffing trends, and qualitative interviews and focus group discussions.</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2C3F50-A9F0-4E9E-9BCF-9A34DE9B238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5C1B80-6F0A-4E5B-8CDF-4925E822139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10D890-94CD-40D3-95F8-2969A87E02A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20383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59626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4478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5" descr="logo w-tagline"/>
          <p:cNvPicPr>
            <a:picLocks noChangeAspect="1" noChangeArrowheads="1"/>
          </p:cNvPicPr>
          <p:nvPr/>
        </p:nvPicPr>
        <p:blipFill>
          <a:blip r:embed="rId13" cstate="print"/>
          <a:srcRect/>
          <a:stretch>
            <a:fillRect/>
          </a:stretch>
        </p:blipFill>
        <p:spPr bwMode="auto">
          <a:xfrm>
            <a:off x="7512050" y="6016625"/>
            <a:ext cx="1587500" cy="819150"/>
          </a:xfrm>
          <a:prstGeom prst="rect">
            <a:avLst/>
          </a:prstGeom>
          <a:noFill/>
          <a:ln w="9525">
            <a:noFill/>
            <a:miter lim="800000"/>
            <a:headEnd/>
            <a:tailEnd/>
          </a:ln>
        </p:spPr>
      </p:pic>
      <p:pic>
        <p:nvPicPr>
          <p:cNvPr id="2051" name="Picture 4" descr="color band"/>
          <p:cNvPicPr>
            <a:picLocks noChangeAspect="1" noChangeArrowheads="1"/>
          </p:cNvPicPr>
          <p:nvPr/>
        </p:nvPicPr>
        <p:blipFill>
          <a:blip r:embed="rId14" cstate="print"/>
          <a:srcRect/>
          <a:stretch>
            <a:fillRect/>
          </a:stretch>
        </p:blipFill>
        <p:spPr bwMode="auto">
          <a:xfrm>
            <a:off x="0" y="1066800"/>
            <a:ext cx="9144000" cy="133350"/>
          </a:xfrm>
          <a:prstGeom prst="rect">
            <a:avLst/>
          </a:prstGeom>
          <a:noFill/>
          <a:ln w="9525">
            <a:noFill/>
            <a:miter lim="800000"/>
            <a:headEnd/>
            <a:tailEnd/>
          </a:ln>
        </p:spPr>
      </p:pic>
      <p:sp>
        <p:nvSpPr>
          <p:cNvPr id="1033" name="Rectangle 5"/>
          <p:cNvSpPr>
            <a:spLocks noChangeArrowheads="1"/>
          </p:cNvSpPr>
          <p:nvPr/>
        </p:nvSpPr>
        <p:spPr bwMode="auto">
          <a:xfrm>
            <a:off x="0" y="1219200"/>
            <a:ext cx="9144000" cy="4800600"/>
          </a:xfrm>
          <a:prstGeom prst="rect">
            <a:avLst/>
          </a:prstGeom>
          <a:solidFill>
            <a:srgbClr val="3097B8"/>
          </a:solidFill>
          <a:ln w="9525">
            <a:noFill/>
            <a:miter lim="800000"/>
            <a:headEnd/>
            <a:tailEnd/>
          </a:ln>
        </p:spPr>
        <p:txBody>
          <a:bodyPr wrap="none" anchor="ctr"/>
          <a:lstStyle/>
          <a:p>
            <a:pPr eaLnBrk="0" hangingPunct="0">
              <a:defRPr/>
            </a:pPr>
            <a:endParaRPr lang="en-US">
              <a:ea typeface="ヒラギノ角ゴ Pro W3" pitchFamily="32" charset="-128"/>
            </a:endParaRPr>
          </a:p>
        </p:txBody>
      </p:sp>
      <p:sp>
        <p:nvSpPr>
          <p:cNvPr id="2053" name="Rectangle 2"/>
          <p:cNvSpPr>
            <a:spLocks noGrp="1" noChangeArrowheads="1"/>
          </p:cNvSpPr>
          <p:nvPr>
            <p:ph type="title"/>
          </p:nvPr>
        </p:nvSpPr>
        <p:spPr bwMode="auto">
          <a:xfrm>
            <a:off x="304800" y="152400"/>
            <a:ext cx="8001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3"/>
          <p:cNvSpPr>
            <a:spLocks noGrp="1" noChangeArrowheads="1"/>
          </p:cNvSpPr>
          <p:nvPr>
            <p:ph type="body" idx="1"/>
          </p:nvPr>
        </p:nvSpPr>
        <p:spPr bwMode="auto">
          <a:xfrm>
            <a:off x="381000" y="1447800"/>
            <a:ext cx="8077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a:solidFill>
            <a:schemeClr val="bg2"/>
          </a:solidFill>
          <a:latin typeface="+mj-lt"/>
          <a:ea typeface="+mj-ea"/>
          <a:cs typeface="+mj-cs"/>
        </a:defRPr>
      </a:lvl1pPr>
      <a:lvl2pPr algn="l" rtl="0" eaLnBrk="0" fontAlgn="base" hangingPunct="0">
        <a:spcBef>
          <a:spcPct val="0"/>
        </a:spcBef>
        <a:spcAft>
          <a:spcPct val="0"/>
        </a:spcAft>
        <a:defRPr sz="3200" b="1">
          <a:solidFill>
            <a:schemeClr val="bg2"/>
          </a:solidFill>
          <a:latin typeface="Arial" charset="0"/>
          <a:ea typeface="ヒラギノ角ゴ Pro W3" pitchFamily="32" charset="-128"/>
        </a:defRPr>
      </a:lvl2pPr>
      <a:lvl3pPr algn="l" rtl="0" eaLnBrk="0" fontAlgn="base" hangingPunct="0">
        <a:spcBef>
          <a:spcPct val="0"/>
        </a:spcBef>
        <a:spcAft>
          <a:spcPct val="0"/>
        </a:spcAft>
        <a:defRPr sz="3200" b="1">
          <a:solidFill>
            <a:schemeClr val="bg2"/>
          </a:solidFill>
          <a:latin typeface="Arial" charset="0"/>
          <a:ea typeface="ヒラギノ角ゴ Pro W3" pitchFamily="32" charset="-128"/>
        </a:defRPr>
      </a:lvl3pPr>
      <a:lvl4pPr algn="l" rtl="0" eaLnBrk="0" fontAlgn="base" hangingPunct="0">
        <a:spcBef>
          <a:spcPct val="0"/>
        </a:spcBef>
        <a:spcAft>
          <a:spcPct val="0"/>
        </a:spcAft>
        <a:defRPr sz="3200" b="1">
          <a:solidFill>
            <a:schemeClr val="bg2"/>
          </a:solidFill>
          <a:latin typeface="Arial" charset="0"/>
          <a:ea typeface="ヒラギノ角ゴ Pro W3" pitchFamily="32" charset="-128"/>
        </a:defRPr>
      </a:lvl4pPr>
      <a:lvl5pPr algn="l" rtl="0" eaLnBrk="0" fontAlgn="base" hangingPunct="0">
        <a:spcBef>
          <a:spcPct val="0"/>
        </a:spcBef>
        <a:spcAft>
          <a:spcPct val="0"/>
        </a:spcAft>
        <a:defRPr sz="3200" b="1">
          <a:solidFill>
            <a:schemeClr val="bg2"/>
          </a:solidFill>
          <a:latin typeface="Arial" charset="0"/>
          <a:ea typeface="ヒラギノ角ゴ Pro W3" pitchFamily="32" charset="-128"/>
        </a:defRPr>
      </a:lvl5pPr>
      <a:lvl6pPr marL="457200" algn="l" rtl="0" fontAlgn="base">
        <a:spcBef>
          <a:spcPct val="0"/>
        </a:spcBef>
        <a:spcAft>
          <a:spcPct val="0"/>
        </a:spcAft>
        <a:defRPr sz="3200" b="1">
          <a:solidFill>
            <a:schemeClr val="bg2"/>
          </a:solidFill>
          <a:latin typeface="Arial" charset="0"/>
          <a:ea typeface="ヒラギノ角ゴ Pro W3" pitchFamily="32" charset="-128"/>
        </a:defRPr>
      </a:lvl6pPr>
      <a:lvl7pPr marL="914400" algn="l" rtl="0" fontAlgn="base">
        <a:spcBef>
          <a:spcPct val="0"/>
        </a:spcBef>
        <a:spcAft>
          <a:spcPct val="0"/>
        </a:spcAft>
        <a:defRPr sz="3200" b="1">
          <a:solidFill>
            <a:schemeClr val="bg2"/>
          </a:solidFill>
          <a:latin typeface="Arial" charset="0"/>
          <a:ea typeface="ヒラギノ角ゴ Pro W3" pitchFamily="32" charset="-128"/>
        </a:defRPr>
      </a:lvl7pPr>
      <a:lvl8pPr marL="1371600" algn="l" rtl="0" fontAlgn="base">
        <a:spcBef>
          <a:spcPct val="0"/>
        </a:spcBef>
        <a:spcAft>
          <a:spcPct val="0"/>
        </a:spcAft>
        <a:defRPr sz="3200" b="1">
          <a:solidFill>
            <a:schemeClr val="bg2"/>
          </a:solidFill>
          <a:latin typeface="Arial" charset="0"/>
          <a:ea typeface="ヒラギノ角ゴ Pro W3" pitchFamily="32" charset="-128"/>
        </a:defRPr>
      </a:lvl8pPr>
      <a:lvl9pPr marL="1828800" algn="l" rtl="0" fontAlgn="base">
        <a:spcBef>
          <a:spcPct val="0"/>
        </a:spcBef>
        <a:spcAft>
          <a:spcPct val="0"/>
        </a:spcAft>
        <a:defRPr sz="3200" b="1">
          <a:solidFill>
            <a:schemeClr val="bg2"/>
          </a:solidFill>
          <a:latin typeface="Arial" charset="0"/>
          <a:ea typeface="ヒラギノ角ゴ Pro W3" pitchFamily="32" charset="-128"/>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mn-ea"/>
        </a:defRPr>
      </a:lvl2pPr>
      <a:lvl3pPr marL="1143000" indent="-228600" algn="l" rtl="0" eaLnBrk="0" fontAlgn="base" hangingPunct="0">
        <a:spcBef>
          <a:spcPct val="20000"/>
        </a:spcBef>
        <a:spcAft>
          <a:spcPct val="0"/>
        </a:spcAft>
        <a:buChar char="•"/>
        <a:defRPr sz="2400">
          <a:solidFill>
            <a:schemeClr val="bg1"/>
          </a:solidFill>
          <a:latin typeface="+mn-lt"/>
          <a:ea typeface="+mn-ea"/>
        </a:defRPr>
      </a:lvl3pPr>
      <a:lvl4pPr marL="1600200" indent="-228600" algn="l" rtl="0" eaLnBrk="0" fontAlgn="base" hangingPunct="0">
        <a:spcBef>
          <a:spcPct val="20000"/>
        </a:spcBef>
        <a:spcAft>
          <a:spcPct val="0"/>
        </a:spcAft>
        <a:buChar char="–"/>
        <a:defRPr sz="2000">
          <a:solidFill>
            <a:schemeClr val="bg1"/>
          </a:solidFill>
          <a:latin typeface="+mn-lt"/>
          <a:ea typeface="+mn-ea"/>
        </a:defRPr>
      </a:lvl4pPr>
      <a:lvl5pPr marL="2057400" indent="-228600" algn="l" rtl="0" eaLnBrk="0" fontAlgn="base" hangingPunct="0">
        <a:spcBef>
          <a:spcPct val="20000"/>
        </a:spcBef>
        <a:spcAft>
          <a:spcPct val="0"/>
        </a:spcAft>
        <a:buChar char="»"/>
        <a:defRPr sz="2000">
          <a:solidFill>
            <a:schemeClr val="bg1"/>
          </a:solidFill>
          <a:latin typeface="+mn-lt"/>
          <a:ea typeface="+mn-ea"/>
        </a:defRPr>
      </a:lvl5pPr>
      <a:lvl6pPr marL="2514600" indent="-228600" algn="l" rtl="0" fontAlgn="base">
        <a:spcBef>
          <a:spcPct val="20000"/>
        </a:spcBef>
        <a:spcAft>
          <a:spcPct val="0"/>
        </a:spcAft>
        <a:buChar char="»"/>
        <a:defRPr sz="2000">
          <a:solidFill>
            <a:schemeClr val="bg1"/>
          </a:solidFill>
          <a:latin typeface="+mn-lt"/>
          <a:ea typeface="+mn-ea"/>
        </a:defRPr>
      </a:lvl6pPr>
      <a:lvl7pPr marL="2971800" indent="-228600" algn="l" rtl="0" fontAlgn="base">
        <a:spcBef>
          <a:spcPct val="20000"/>
        </a:spcBef>
        <a:spcAft>
          <a:spcPct val="0"/>
        </a:spcAft>
        <a:buChar char="»"/>
        <a:defRPr sz="2000">
          <a:solidFill>
            <a:schemeClr val="bg1"/>
          </a:solidFill>
          <a:latin typeface="+mn-lt"/>
          <a:ea typeface="+mn-ea"/>
        </a:defRPr>
      </a:lvl7pPr>
      <a:lvl8pPr marL="3429000" indent="-228600" algn="l" rtl="0" fontAlgn="base">
        <a:spcBef>
          <a:spcPct val="20000"/>
        </a:spcBef>
        <a:spcAft>
          <a:spcPct val="0"/>
        </a:spcAft>
        <a:buChar char="»"/>
        <a:defRPr sz="2000">
          <a:solidFill>
            <a:schemeClr val="bg1"/>
          </a:solidFill>
          <a:latin typeface="+mn-lt"/>
          <a:ea typeface="+mn-ea"/>
        </a:defRPr>
      </a:lvl8pPr>
      <a:lvl9pPr marL="3886200" indent="-228600" algn="l" rtl="0" fontAlgn="base">
        <a:spcBef>
          <a:spcPct val="20000"/>
        </a:spcBef>
        <a:spcAft>
          <a:spcPct val="0"/>
        </a:spcAft>
        <a:buChar char="»"/>
        <a:defRPr sz="2000">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title1_rev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147" name="Rectangle 2"/>
          <p:cNvSpPr>
            <a:spLocks noGrp="1" noChangeArrowheads="1"/>
          </p:cNvSpPr>
          <p:nvPr>
            <p:ph type="ctrTitle"/>
          </p:nvPr>
        </p:nvSpPr>
        <p:spPr>
          <a:xfrm>
            <a:off x="1828800" y="1066800"/>
            <a:ext cx="7162800" cy="1066800"/>
          </a:xfrm>
        </p:spPr>
        <p:txBody>
          <a:bodyPr/>
          <a:lstStyle/>
          <a:p>
            <a:pPr eaLnBrk="1" hangingPunct="1">
              <a:spcBef>
                <a:spcPts val="0"/>
              </a:spcBef>
              <a:defRPr/>
            </a:pP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The Coaching Approach</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to</a:t>
            </a: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Relationship-Centered Care</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endParaRPr lang="en-US" dirty="0" smtClean="0"/>
          </a:p>
        </p:txBody>
      </p:sp>
      <p:sp>
        <p:nvSpPr>
          <p:cNvPr id="3076" name="Rectangle 4"/>
          <p:cNvSpPr>
            <a:spLocks noChangeArrowheads="1"/>
          </p:cNvSpPr>
          <p:nvPr/>
        </p:nvSpPr>
        <p:spPr bwMode="auto">
          <a:xfrm>
            <a:off x="1382713" y="496888"/>
            <a:ext cx="184150" cy="457200"/>
          </a:xfrm>
          <a:prstGeom prst="rect">
            <a:avLst/>
          </a:prstGeom>
          <a:noFill/>
          <a:ln w="9525">
            <a:noFill/>
            <a:miter lim="800000"/>
            <a:headEnd/>
            <a:tailEnd/>
          </a:ln>
        </p:spPr>
        <p:txBody>
          <a:bodyPr wrap="none">
            <a:spAutoFit/>
          </a:bodyPr>
          <a:lstStyle/>
          <a:p>
            <a:pPr eaLnBrk="0" hangingPunct="0"/>
            <a:endParaRPr lang="en-US"/>
          </a:p>
        </p:txBody>
      </p:sp>
      <p:sp>
        <p:nvSpPr>
          <p:cNvPr id="3077" name="TextBox 4"/>
          <p:cNvSpPr txBox="1">
            <a:spLocks noChangeArrowheads="1"/>
          </p:cNvSpPr>
          <p:nvPr/>
        </p:nvSpPr>
        <p:spPr bwMode="auto">
          <a:xfrm>
            <a:off x="1828800" y="2438400"/>
            <a:ext cx="7010400" cy="954088"/>
          </a:xfrm>
          <a:prstGeom prst="rect">
            <a:avLst/>
          </a:prstGeom>
          <a:noFill/>
          <a:ln w="9525">
            <a:noFill/>
            <a:miter lim="800000"/>
            <a:headEnd/>
            <a:tailEnd/>
          </a:ln>
        </p:spPr>
        <p:txBody>
          <a:bodyPr>
            <a:spAutoFit/>
          </a:bodyPr>
          <a:lstStyle/>
          <a:p>
            <a:r>
              <a:rPr lang="en-US" sz="2800" b="1" dirty="0">
                <a:solidFill>
                  <a:schemeClr val="bg2"/>
                </a:solidFill>
                <a:latin typeface="Palatino Linotype" pitchFamily="18" charset="0"/>
              </a:rPr>
              <a:t>Gerontological Society of America</a:t>
            </a:r>
            <a:br>
              <a:rPr lang="en-US" sz="2800" b="1" dirty="0">
                <a:solidFill>
                  <a:schemeClr val="bg2"/>
                </a:solidFill>
                <a:latin typeface="Palatino Linotype" pitchFamily="18" charset="0"/>
              </a:rPr>
            </a:br>
            <a:r>
              <a:rPr lang="en-US" sz="2800" b="1" dirty="0">
                <a:solidFill>
                  <a:schemeClr val="bg2"/>
                </a:solidFill>
                <a:latin typeface="Palatino Linotype" pitchFamily="18" charset="0"/>
              </a:rPr>
              <a:t>New Orleans — November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304800" y="457200"/>
            <a:ext cx="8001000" cy="838200"/>
          </a:xfrm>
        </p:spPr>
        <p:txBody>
          <a:bodyPr/>
          <a:lstStyle/>
          <a:p>
            <a:r>
              <a:rPr lang="en-US" smtClean="0">
                <a:solidFill>
                  <a:srgbClr val="002060"/>
                </a:solidFill>
              </a:rPr>
              <a:t>Coaching Supervision uptake:</a:t>
            </a:r>
            <a:r>
              <a:rPr lang="en-US" sz="3600" smtClean="0"/>
              <a:t/>
            </a:r>
            <a:br>
              <a:rPr lang="en-US" sz="3600" smtClean="0"/>
            </a:br>
            <a:endParaRPr lang="en-US" sz="3600" smtClean="0"/>
          </a:p>
        </p:txBody>
      </p:sp>
      <p:graphicFrame>
        <p:nvGraphicFramePr>
          <p:cNvPr id="1026" name="Object 2"/>
          <p:cNvGraphicFramePr>
            <a:graphicFrameLocks noChangeAspect="1"/>
          </p:cNvGraphicFramePr>
          <p:nvPr/>
        </p:nvGraphicFramePr>
        <p:xfrm>
          <a:off x="152400" y="1295400"/>
          <a:ext cx="12115800" cy="4267200"/>
        </p:xfrm>
        <a:graphic>
          <a:graphicData uri="http://schemas.openxmlformats.org/presentationml/2006/ole">
            <p:oleObj spid="_x0000_s1026" name="Document" r:id="rId4" imgW="8426471" imgH="3472132" progId="Word.Document.12">
              <p:embed/>
            </p:oleObj>
          </a:graphicData>
        </a:graphic>
      </p:graphicFrame>
      <p:sp>
        <p:nvSpPr>
          <p:cNvPr id="1028" name="TextBox 5"/>
          <p:cNvSpPr txBox="1">
            <a:spLocks noChangeArrowheads="1"/>
          </p:cNvSpPr>
          <p:nvPr/>
        </p:nvSpPr>
        <p:spPr bwMode="auto">
          <a:xfrm>
            <a:off x="4038600" y="5562600"/>
            <a:ext cx="5562600" cy="461963"/>
          </a:xfrm>
          <a:prstGeom prst="rect">
            <a:avLst/>
          </a:prstGeom>
          <a:noFill/>
          <a:ln w="9525">
            <a:noFill/>
            <a:miter lim="800000"/>
            <a:headEnd/>
            <a:tailEnd/>
          </a:ln>
        </p:spPr>
        <p:txBody>
          <a:bodyPr>
            <a:spAutoFit/>
          </a:bodyPr>
          <a:lstStyle/>
          <a:p>
            <a:r>
              <a:rPr lang="en-US">
                <a:solidFill>
                  <a:schemeClr val="bg1"/>
                </a:solidFill>
                <a:latin typeface="Palatino Linotype" pitchFamily="18" charset="0"/>
              </a:rPr>
              <a:t>{Retrospective Questions:     n ≈ 240}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color band"/>
          <p:cNvPicPr>
            <a:picLocks noChangeAspect="1" noChangeArrowheads="1"/>
          </p:cNvPicPr>
          <p:nvPr/>
        </p:nvPicPr>
        <p:blipFill>
          <a:blip r:embed="rId3" cstate="print"/>
          <a:srcRect/>
          <a:stretch>
            <a:fillRect/>
          </a:stretch>
        </p:blipFill>
        <p:spPr bwMode="auto">
          <a:xfrm>
            <a:off x="0" y="990600"/>
            <a:ext cx="9144000" cy="133350"/>
          </a:xfrm>
          <a:prstGeom prst="rect">
            <a:avLst/>
          </a:prstGeom>
          <a:noFill/>
          <a:ln w="9525">
            <a:noFill/>
            <a:miter lim="800000"/>
            <a:headEnd/>
            <a:tailEnd/>
          </a:ln>
        </p:spPr>
      </p:pic>
      <p:sp>
        <p:nvSpPr>
          <p:cNvPr id="18435" name="Rectangle 3"/>
          <p:cNvSpPr>
            <a:spLocks noGrp="1" noChangeArrowheads="1"/>
          </p:cNvSpPr>
          <p:nvPr>
            <p:ph type="body" idx="1"/>
          </p:nvPr>
        </p:nvSpPr>
        <p:spPr>
          <a:xfrm>
            <a:off x="0" y="1143000"/>
            <a:ext cx="9144000" cy="4876800"/>
          </a:xfrm>
        </p:spPr>
        <p:txBody>
          <a:bodyPr/>
          <a:lstStyle/>
          <a:p>
            <a:pPr eaLnBrk="1" hangingPunct="1">
              <a:buFontTx/>
              <a:buNone/>
            </a:pPr>
            <a:endParaRPr lang="en-US" smtClean="0"/>
          </a:p>
        </p:txBody>
      </p:sp>
      <p:sp>
        <p:nvSpPr>
          <p:cNvPr id="18436" name="Rectangle 1"/>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endParaRPr lang="en-US" sz="1800"/>
          </a:p>
        </p:txBody>
      </p:sp>
      <p:graphicFrame>
        <p:nvGraphicFramePr>
          <p:cNvPr id="8" name="Table 7"/>
          <p:cNvGraphicFramePr>
            <a:graphicFrameLocks noGrp="1"/>
          </p:cNvGraphicFramePr>
          <p:nvPr/>
        </p:nvGraphicFramePr>
        <p:xfrm>
          <a:off x="82550" y="1295400"/>
          <a:ext cx="8989622" cy="4572001"/>
        </p:xfrm>
        <a:graphic>
          <a:graphicData uri="http://schemas.openxmlformats.org/drawingml/2006/table">
            <a:tbl>
              <a:tblPr firstRow="1" bandRow="1">
                <a:tableStyleId>{5C22544A-7EE6-4342-B048-85BDC9FD1C3A}</a:tableStyleId>
              </a:tblPr>
              <a:tblGrid>
                <a:gridCol w="3075710"/>
                <a:gridCol w="2956956"/>
                <a:gridCol w="2956956"/>
              </a:tblGrid>
              <a:tr h="724403">
                <a:tc>
                  <a:txBody>
                    <a:bodyPr/>
                    <a:lstStyle/>
                    <a:p>
                      <a:pPr algn="ctr" fontAlgn="ctr"/>
                      <a:r>
                        <a:rPr lang="en-US" sz="2000" b="1" i="0" u="none" strike="noStrike" dirty="0">
                          <a:solidFill>
                            <a:srgbClr val="000000"/>
                          </a:solidFill>
                          <a:latin typeface="Calibri"/>
                        </a:rPr>
                        <a:t>Scale</a:t>
                      </a:r>
                    </a:p>
                  </a:txBody>
                  <a:tcPr marL="9525" marR="9525" marT="9525" marB="0" anchor="ctr"/>
                </a:tc>
                <a:tc>
                  <a:txBody>
                    <a:bodyPr/>
                    <a:lstStyle/>
                    <a:p>
                      <a:pPr algn="ctr" fontAlgn="ctr"/>
                      <a:r>
                        <a:rPr lang="en-US" sz="2800" b="1" i="0" u="none" strike="noStrike" dirty="0">
                          <a:solidFill>
                            <a:srgbClr val="000000"/>
                          </a:solidFill>
                          <a:latin typeface="Calibri"/>
                        </a:rPr>
                        <a:t>Satisfaction</a:t>
                      </a:r>
                    </a:p>
                  </a:txBody>
                  <a:tcPr marL="9525" marR="9525" marT="9525" marB="0" anchor="ctr"/>
                </a:tc>
                <a:tc>
                  <a:txBody>
                    <a:bodyPr/>
                    <a:lstStyle/>
                    <a:p>
                      <a:pPr algn="ctr" fontAlgn="ctr"/>
                      <a:r>
                        <a:rPr lang="en-US" sz="2800" b="1" i="0" u="none" strike="noStrike" dirty="0">
                          <a:solidFill>
                            <a:srgbClr val="000000"/>
                          </a:solidFill>
                          <a:latin typeface="Calibri"/>
                        </a:rPr>
                        <a:t>Supervision</a:t>
                      </a:r>
                    </a:p>
                  </a:txBody>
                  <a:tcPr marL="9525" marR="9525" marT="9525" marB="0" anchor="ctr"/>
                </a:tc>
              </a:tr>
              <a:tr h="1967555">
                <a:tc>
                  <a:txBody>
                    <a:bodyPr/>
                    <a:lstStyle/>
                    <a:p>
                      <a:pPr algn="ctr" fontAlgn="ctr"/>
                      <a:r>
                        <a:rPr lang="en-US" sz="2800" b="1" i="0" u="none" strike="noStrike" dirty="0">
                          <a:solidFill>
                            <a:srgbClr val="000000"/>
                          </a:solidFill>
                          <a:latin typeface="Calibri"/>
                        </a:rPr>
                        <a:t>All Staff </a:t>
                      </a:r>
                      <a:endParaRPr lang="en-US" sz="2800" b="0" i="0" u="none" strike="noStrike" dirty="0">
                        <a:solidFill>
                          <a:srgbClr val="000000"/>
                        </a:solidFill>
                        <a:latin typeface="Calibri"/>
                      </a:endParaRPr>
                    </a:p>
                  </a:txBody>
                  <a:tcPr marL="9525" marR="9525" marT="9525" marB="0" anchor="ctr"/>
                </a:tc>
                <a:tc>
                  <a:txBody>
                    <a:bodyPr/>
                    <a:lstStyle/>
                    <a:p>
                      <a:pPr algn="ctr" fontAlgn="ctr"/>
                      <a:r>
                        <a:rPr lang="pt-BR" sz="3200" b="1" i="0" u="none" strike="noStrike" dirty="0">
                          <a:solidFill>
                            <a:srgbClr val="FF0000"/>
                          </a:solidFill>
                          <a:latin typeface="Calibri"/>
                        </a:rPr>
                        <a:t>p = .040*</a:t>
                      </a:r>
                      <a:r>
                        <a:rPr lang="pt-BR" sz="4000" b="1" i="0" u="none" strike="noStrike" dirty="0">
                          <a:solidFill>
                            <a:srgbClr val="000000"/>
                          </a:solidFill>
                          <a:latin typeface="Calibri"/>
                        </a:rPr>
                        <a:t> </a:t>
                      </a:r>
                      <a:r>
                        <a:rPr lang="pt-BR" sz="3200" b="1" i="0" u="none" strike="noStrike" dirty="0">
                          <a:solidFill>
                            <a:srgbClr val="000000"/>
                          </a:solidFill>
                          <a:latin typeface="Calibri"/>
                        </a:rPr>
                        <a:t>  </a:t>
                      </a:r>
                      <a:r>
                        <a:rPr lang="pt-BR" sz="3200" b="0" i="0" u="none" strike="noStrike" dirty="0">
                          <a:solidFill>
                            <a:srgbClr val="000000"/>
                          </a:solidFill>
                          <a:latin typeface="Calibri"/>
                        </a:rPr>
                        <a:t>                                </a:t>
                      </a:r>
                      <a:r>
                        <a:rPr lang="pt-BR" sz="2400" b="0" i="0" u="none" strike="noStrike" dirty="0">
                          <a:solidFill>
                            <a:srgbClr val="000000"/>
                          </a:solidFill>
                          <a:latin typeface="Calibri"/>
                        </a:rPr>
                        <a:t>Pre N = 1270                            Post N= 1392</a:t>
                      </a:r>
                      <a:endParaRPr lang="pt-BR" sz="3200" b="0" i="0" u="none" strike="noStrike" dirty="0">
                        <a:solidFill>
                          <a:srgbClr val="000000"/>
                        </a:solidFill>
                        <a:latin typeface="Calibri"/>
                      </a:endParaRPr>
                    </a:p>
                  </a:txBody>
                  <a:tcPr marL="9525" marR="9525" marT="9525" marB="0" anchor="ctr"/>
                </a:tc>
                <a:tc>
                  <a:txBody>
                    <a:bodyPr/>
                    <a:lstStyle/>
                    <a:p>
                      <a:pPr algn="ctr" fontAlgn="ctr"/>
                      <a:r>
                        <a:rPr lang="pt-BR" sz="3200" b="1" i="0" u="none" strike="noStrike" dirty="0">
                          <a:solidFill>
                            <a:srgbClr val="FF0000"/>
                          </a:solidFill>
                          <a:latin typeface="Calibri"/>
                        </a:rPr>
                        <a:t>p = .004* </a:t>
                      </a:r>
                      <a:r>
                        <a:rPr lang="pt-BR" sz="2400" b="1" i="0" u="none" strike="noStrike" dirty="0">
                          <a:solidFill>
                            <a:srgbClr val="000000"/>
                          </a:solidFill>
                          <a:latin typeface="Calibri"/>
                        </a:rPr>
                        <a:t> </a:t>
                      </a:r>
                      <a:r>
                        <a:rPr lang="pt-BR" sz="2400" b="0" i="0" u="none" strike="noStrike" dirty="0">
                          <a:solidFill>
                            <a:srgbClr val="000000"/>
                          </a:solidFill>
                          <a:latin typeface="Calibri"/>
                        </a:rPr>
                        <a:t>                                 Pre N = 1298                            Post N= 1406</a:t>
                      </a:r>
                      <a:endParaRPr lang="pt-BR" sz="3200" b="0" i="0" u="none" strike="noStrike" dirty="0">
                        <a:solidFill>
                          <a:srgbClr val="000000"/>
                        </a:solidFill>
                        <a:latin typeface="Calibri"/>
                      </a:endParaRPr>
                    </a:p>
                  </a:txBody>
                  <a:tcPr marL="9525" marR="9525" marT="9525" marB="0" anchor="ctr"/>
                </a:tc>
              </a:tr>
              <a:tr h="1880043">
                <a:tc>
                  <a:txBody>
                    <a:bodyPr/>
                    <a:lstStyle/>
                    <a:p>
                      <a:pPr algn="ctr" fontAlgn="ctr"/>
                      <a:r>
                        <a:rPr lang="en-US" sz="2800" b="1" i="0" u="none" strike="noStrike" dirty="0" smtClean="0">
                          <a:solidFill>
                            <a:srgbClr val="000000"/>
                          </a:solidFill>
                          <a:latin typeface="Calibri"/>
                        </a:rPr>
                        <a:t>Direct-Care Workers </a:t>
                      </a:r>
                      <a:endParaRPr lang="en-US" sz="2800" b="0" i="0" u="none" strike="noStrike" dirty="0">
                        <a:solidFill>
                          <a:srgbClr val="000000"/>
                        </a:solidFill>
                        <a:latin typeface="Calibri"/>
                      </a:endParaRPr>
                    </a:p>
                  </a:txBody>
                  <a:tcPr marL="9525" marR="9525" marT="9525" marB="0" anchor="ctr"/>
                </a:tc>
                <a:tc>
                  <a:txBody>
                    <a:bodyPr/>
                    <a:lstStyle/>
                    <a:p>
                      <a:pPr algn="ctr" fontAlgn="ctr"/>
                      <a:r>
                        <a:rPr lang="pt-BR" sz="3200" b="1" i="0" u="none" strike="noStrike" dirty="0">
                          <a:solidFill>
                            <a:srgbClr val="FF0000"/>
                          </a:solidFill>
                          <a:latin typeface="Calibri"/>
                        </a:rPr>
                        <a:t>p = .039* </a:t>
                      </a:r>
                      <a:r>
                        <a:rPr lang="pt-BR" sz="2400" b="0" i="0" u="none" strike="noStrike" dirty="0">
                          <a:solidFill>
                            <a:srgbClr val="FF0000"/>
                          </a:solidFill>
                          <a:latin typeface="Calibri"/>
                        </a:rPr>
                        <a:t>  </a:t>
                      </a:r>
                      <a:r>
                        <a:rPr lang="pt-BR" sz="2400" b="0" i="0" u="none" strike="noStrike" dirty="0">
                          <a:solidFill>
                            <a:srgbClr val="000000"/>
                          </a:solidFill>
                          <a:latin typeface="Calibri"/>
                        </a:rPr>
                        <a:t>                                Pre N = 1007                            Post N= 1120</a:t>
                      </a:r>
                      <a:endParaRPr lang="pt-BR" sz="3200" b="0" i="0" u="none" strike="noStrike" dirty="0">
                        <a:solidFill>
                          <a:srgbClr val="000000"/>
                        </a:solidFill>
                        <a:latin typeface="Calibri"/>
                      </a:endParaRPr>
                    </a:p>
                  </a:txBody>
                  <a:tcPr marL="9525" marR="9525" marT="9525" marB="0" anchor="ctr"/>
                </a:tc>
                <a:tc>
                  <a:txBody>
                    <a:bodyPr/>
                    <a:lstStyle/>
                    <a:p>
                      <a:pPr algn="ctr" fontAlgn="ctr"/>
                      <a:r>
                        <a:rPr lang="pt-BR" sz="3200" b="1" i="0" u="none" strike="noStrike" dirty="0">
                          <a:solidFill>
                            <a:srgbClr val="FF0000"/>
                          </a:solidFill>
                          <a:latin typeface="Calibri"/>
                        </a:rPr>
                        <a:t>p = .003* </a:t>
                      </a:r>
                      <a:r>
                        <a:rPr lang="pt-BR" sz="2400" b="1" i="0" u="none" strike="noStrike" dirty="0">
                          <a:solidFill>
                            <a:srgbClr val="FF0000"/>
                          </a:solidFill>
                          <a:latin typeface="Calibri"/>
                        </a:rPr>
                        <a:t> </a:t>
                      </a:r>
                      <a:r>
                        <a:rPr lang="pt-BR" sz="2400" b="0" i="0" u="none" strike="noStrike" dirty="0">
                          <a:solidFill>
                            <a:srgbClr val="000000"/>
                          </a:solidFill>
                          <a:latin typeface="Calibri"/>
                        </a:rPr>
                        <a:t>                                 Pre N = 1038                            Post N= 1143</a:t>
                      </a:r>
                      <a:endParaRPr lang="pt-BR" sz="3200" b="0" i="0" u="none" strike="noStrike" dirty="0">
                        <a:solidFill>
                          <a:srgbClr val="000000"/>
                        </a:solidFill>
                        <a:latin typeface="Calibri"/>
                      </a:endParaRPr>
                    </a:p>
                  </a:txBody>
                  <a:tcPr marL="9525" marR="9525" marT="9525" marB="0" anchor="ctr"/>
                </a:tc>
              </a:tr>
            </a:tbl>
          </a:graphicData>
        </a:graphic>
      </p:graphicFrame>
      <p:sp>
        <p:nvSpPr>
          <p:cNvPr id="18455" name="Title 1"/>
          <p:cNvSpPr>
            <a:spLocks noGrp="1"/>
          </p:cNvSpPr>
          <p:nvPr>
            <p:ph type="title"/>
          </p:nvPr>
        </p:nvSpPr>
        <p:spPr/>
        <p:txBody>
          <a:bodyPr/>
          <a:lstStyle/>
          <a:p>
            <a:pPr eaLnBrk="1" hangingPunct="1"/>
            <a:r>
              <a:rPr lang="en-US" smtClean="0"/>
              <a:t/>
            </a:r>
            <a:br>
              <a:rPr lang="en-US" smtClean="0"/>
            </a:br>
            <a:r>
              <a:rPr lang="en-US" smtClean="0">
                <a:solidFill>
                  <a:srgbClr val="002060"/>
                </a:solidFill>
              </a:rPr>
              <a:t> CCSL Supervision &amp; Job Satisfaction…</a:t>
            </a: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28600"/>
            <a:ext cx="8763000" cy="914400"/>
          </a:xfrm>
        </p:spPr>
        <p:txBody>
          <a:bodyPr/>
          <a:lstStyle/>
          <a:p>
            <a:pPr eaLnBrk="1" hangingPunct="1"/>
            <a:r>
              <a:rPr lang="en-US" smtClean="0"/>
              <a:t/>
            </a:r>
            <a:br>
              <a:rPr lang="en-US" smtClean="0"/>
            </a:br>
            <a:r>
              <a:rPr lang="en-US" smtClean="0"/>
              <a:t> </a:t>
            </a:r>
            <a:r>
              <a:rPr lang="en-US" smtClean="0">
                <a:solidFill>
                  <a:srgbClr val="002060"/>
                </a:solidFill>
              </a:rPr>
              <a:t>Increased efficiencies…</a:t>
            </a:r>
            <a:r>
              <a:rPr lang="en-US" smtClean="0"/>
              <a:t/>
            </a:r>
            <a:br>
              <a:rPr lang="en-US" smtClean="0"/>
            </a:br>
            <a:endParaRPr lang="en-US" smtClean="0"/>
          </a:p>
        </p:txBody>
      </p:sp>
      <p:sp>
        <p:nvSpPr>
          <p:cNvPr id="10243" name="Content Placeholder 3"/>
          <p:cNvSpPr>
            <a:spLocks noGrp="1"/>
          </p:cNvSpPr>
          <p:nvPr>
            <p:ph idx="1"/>
          </p:nvPr>
        </p:nvSpPr>
        <p:spPr>
          <a:xfrm>
            <a:off x="0" y="1371600"/>
            <a:ext cx="8077200" cy="1905000"/>
          </a:xfrm>
        </p:spPr>
        <p:txBody>
          <a:bodyPr/>
          <a:lstStyle/>
          <a:p>
            <a:pPr>
              <a:spcBef>
                <a:spcPct val="50000"/>
              </a:spcBef>
              <a:buFontTx/>
              <a:buNone/>
            </a:pPr>
            <a:r>
              <a:rPr lang="en-US" dirty="0" smtClean="0">
                <a:latin typeface="Palatino Linotype" pitchFamily="18" charset="0"/>
              </a:rPr>
              <a:t>	</a:t>
            </a:r>
            <a:r>
              <a:rPr lang="en-US" b="1" dirty="0" smtClean="0">
                <a:solidFill>
                  <a:srgbClr val="002060"/>
                </a:solidFill>
                <a:latin typeface="Palatino Linotype" pitchFamily="18" charset="0"/>
              </a:rPr>
              <a:t>Nurse supervisors and leaders </a:t>
            </a:r>
            <a:r>
              <a:rPr lang="en-US" b="1" dirty="0" smtClean="0">
                <a:latin typeface="Palatino Linotype" pitchFamily="18" charset="0"/>
              </a:rPr>
              <a:t>reported their time had been </a:t>
            </a:r>
            <a:r>
              <a:rPr lang="en-US" b="1" u="sng" dirty="0" smtClean="0">
                <a:latin typeface="Palatino Linotype" pitchFamily="18" charset="0"/>
              </a:rPr>
              <a:t>freed</a:t>
            </a:r>
            <a:r>
              <a:rPr lang="en-US" b="1" dirty="0" smtClean="0">
                <a:latin typeface="Palatino Linotype" pitchFamily="18" charset="0"/>
              </a:rPr>
              <a:t> to focus on other responsibilities:</a:t>
            </a:r>
          </a:p>
          <a:p>
            <a:endParaRPr lang="en-US" dirty="0" smtClean="0"/>
          </a:p>
        </p:txBody>
      </p:sp>
      <p:sp>
        <p:nvSpPr>
          <p:cNvPr id="4" name="Rectangle 3"/>
          <p:cNvSpPr>
            <a:spLocks noChangeArrowheads="1"/>
          </p:cNvSpPr>
          <p:nvPr/>
        </p:nvSpPr>
        <p:spPr bwMode="auto">
          <a:xfrm>
            <a:off x="609600" y="3048000"/>
            <a:ext cx="8534400" cy="830997"/>
          </a:xfrm>
          <a:prstGeom prst="rect">
            <a:avLst/>
          </a:prstGeom>
          <a:noFill/>
          <a:ln w="9525">
            <a:noFill/>
            <a:miter lim="800000"/>
            <a:headEnd/>
            <a:tailEnd/>
          </a:ln>
        </p:spPr>
        <p:txBody>
          <a:bodyPr>
            <a:spAutoFit/>
          </a:bodyPr>
          <a:lstStyle/>
          <a:p>
            <a:pPr>
              <a:spcBef>
                <a:spcPct val="50000"/>
              </a:spcBef>
            </a:pPr>
            <a:r>
              <a:rPr lang="en-US" b="1" dirty="0">
                <a:solidFill>
                  <a:schemeClr val="bg1"/>
                </a:solidFill>
                <a:latin typeface="Palatino Linotype" pitchFamily="18" charset="0"/>
              </a:rPr>
              <a:t>     </a:t>
            </a:r>
            <a:r>
              <a:rPr lang="el-GR" b="1" dirty="0">
                <a:solidFill>
                  <a:schemeClr val="bg1"/>
                </a:solidFill>
                <a:latin typeface="Palatino Linotype" pitchFamily="18" charset="0"/>
              </a:rPr>
              <a:t>Φ</a:t>
            </a:r>
            <a:r>
              <a:rPr lang="en-US" b="1" dirty="0">
                <a:solidFill>
                  <a:schemeClr val="bg1"/>
                </a:solidFill>
                <a:latin typeface="Palatino Linotype" pitchFamily="18" charset="0"/>
              </a:rPr>
              <a:t>   25 supervisors reported </a:t>
            </a:r>
            <a:r>
              <a:rPr lang="en-US" b="1" dirty="0" smtClean="0">
                <a:solidFill>
                  <a:schemeClr val="bg1"/>
                </a:solidFill>
                <a:latin typeface="Palatino Linotype" pitchFamily="18" charset="0"/>
              </a:rPr>
              <a:t>an average of </a:t>
            </a:r>
            <a:r>
              <a:rPr lang="en-US" b="1" u="sng" dirty="0" smtClean="0">
                <a:solidFill>
                  <a:schemeClr val="bg1"/>
                </a:solidFill>
                <a:latin typeface="Palatino Linotype" pitchFamily="18" charset="0"/>
              </a:rPr>
              <a:t>three hours </a:t>
            </a:r>
            <a:r>
              <a:rPr lang="en-US" b="1" dirty="0" smtClean="0">
                <a:solidFill>
                  <a:schemeClr val="bg1"/>
                </a:solidFill>
                <a:latin typeface="Palatino Linotype" pitchFamily="18" charset="0"/>
              </a:rPr>
              <a:t>	saved </a:t>
            </a:r>
            <a:r>
              <a:rPr lang="en-US" b="1" dirty="0">
                <a:solidFill>
                  <a:schemeClr val="bg1"/>
                </a:solidFill>
                <a:latin typeface="Palatino Linotype" pitchFamily="18" charset="0"/>
              </a:rPr>
              <a:t>per </a:t>
            </a:r>
            <a:r>
              <a:rPr lang="en-US" b="1" dirty="0" smtClean="0">
                <a:solidFill>
                  <a:schemeClr val="bg1"/>
                </a:solidFill>
                <a:latin typeface="Palatino Linotype" pitchFamily="18" charset="0"/>
              </a:rPr>
              <a:t>week </a:t>
            </a:r>
            <a:r>
              <a:rPr lang="en-US" b="1" dirty="0">
                <a:solidFill>
                  <a:schemeClr val="bg1"/>
                </a:solidFill>
                <a:latin typeface="Palatino Linotype" pitchFamily="18" charset="0"/>
              </a:rPr>
              <a:t>following supervision </a:t>
            </a:r>
            <a:r>
              <a:rPr lang="en-US" b="1" dirty="0" smtClean="0">
                <a:solidFill>
                  <a:schemeClr val="bg1"/>
                </a:solidFill>
                <a:latin typeface="Palatino Linotype" pitchFamily="18" charset="0"/>
              </a:rPr>
              <a:t>training.</a:t>
            </a:r>
            <a:endParaRPr lang="en-US" b="1" dirty="0">
              <a:solidFill>
                <a:schemeClr val="bg1"/>
              </a:solidFill>
              <a:latin typeface="Palatino Linotype" pitchFamily="18" charset="0"/>
            </a:endParaRPr>
          </a:p>
        </p:txBody>
      </p:sp>
      <p:sp>
        <p:nvSpPr>
          <p:cNvPr id="46081" name="Rectangle 1"/>
          <p:cNvSpPr>
            <a:spLocks noChangeArrowheads="1"/>
          </p:cNvSpPr>
          <p:nvPr/>
        </p:nvSpPr>
        <p:spPr bwMode="auto">
          <a:xfrm>
            <a:off x="609600" y="4114800"/>
            <a:ext cx="8093075" cy="1569660"/>
          </a:xfrm>
          <a:prstGeom prst="rect">
            <a:avLst/>
          </a:prstGeom>
          <a:noFill/>
          <a:ln w="9525">
            <a:noFill/>
            <a:miter lim="800000"/>
            <a:headEnd/>
            <a:tailEnd/>
          </a:ln>
        </p:spPr>
        <p:txBody>
          <a:bodyPr anchor="ctr">
            <a:spAutoFit/>
          </a:bodyPr>
          <a:lstStyle/>
          <a:p>
            <a:pPr eaLnBrk="0" hangingPunct="0"/>
            <a:r>
              <a:rPr lang="en-US" b="1" dirty="0">
                <a:solidFill>
                  <a:schemeClr val="bg1"/>
                </a:solidFill>
                <a:latin typeface="Palatino Linotype" pitchFamily="18" charset="0"/>
              </a:rPr>
              <a:t>     </a:t>
            </a:r>
            <a:r>
              <a:rPr lang="el-GR" b="1" dirty="0">
                <a:solidFill>
                  <a:schemeClr val="bg1"/>
                </a:solidFill>
                <a:latin typeface="Palatino Linotype" pitchFamily="18" charset="0"/>
              </a:rPr>
              <a:t>Φ</a:t>
            </a:r>
            <a:r>
              <a:rPr lang="en-US" b="1" dirty="0">
                <a:solidFill>
                  <a:schemeClr val="bg1"/>
                </a:solidFill>
                <a:latin typeface="Palatino Linotype" pitchFamily="18" charset="0"/>
              </a:rPr>
              <a:t>  	</a:t>
            </a:r>
            <a:r>
              <a:rPr lang="en-US" b="1" i="1" dirty="0" smtClean="0">
                <a:solidFill>
                  <a:schemeClr val="bg1"/>
                </a:solidFill>
                <a:latin typeface="Palatino Linotype" pitchFamily="18" charset="0"/>
              </a:rPr>
              <a:t>My </a:t>
            </a:r>
            <a:r>
              <a:rPr lang="en-US" b="1" i="1" dirty="0">
                <a:solidFill>
                  <a:schemeClr val="bg1"/>
                </a:solidFill>
                <a:latin typeface="Palatino Linotype" pitchFamily="18" charset="0"/>
              </a:rPr>
              <a:t>staff have learned to work together to 	solve problems at the appropriate level, leaving	me the ability to focus on strategic issues…”</a:t>
            </a:r>
          </a:p>
          <a:p>
            <a:pPr eaLnBrk="0" hangingPunct="0"/>
            <a:r>
              <a:rPr lang="en-US" b="1" dirty="0">
                <a:solidFill>
                  <a:schemeClr val="bg1"/>
                </a:solidFill>
                <a:latin typeface="Palatino Linotype" pitchFamily="18" charset="0"/>
              </a:rPr>
              <a:t>       			         </a:t>
            </a:r>
            <a:r>
              <a:rPr lang="en-US" sz="1800" b="1" dirty="0">
                <a:solidFill>
                  <a:schemeClr val="bg1"/>
                </a:solidFill>
                <a:latin typeface="Palatino Linotype" pitchFamily="18" charset="0"/>
              </a:rPr>
              <a:t>~ Margaret </a:t>
            </a:r>
            <a:r>
              <a:rPr lang="en-US" sz="1800" b="1" dirty="0" err="1">
                <a:solidFill>
                  <a:schemeClr val="bg1"/>
                </a:solidFill>
                <a:latin typeface="Palatino Linotype" pitchFamily="18" charset="0"/>
              </a:rPr>
              <a:t>Franckhauser</a:t>
            </a:r>
            <a:r>
              <a:rPr lang="en-US" sz="1800" b="1" dirty="0">
                <a:solidFill>
                  <a:schemeClr val="bg1"/>
                </a:solidFill>
                <a:latin typeface="Palatino Linotype" pitchFamily="18" charset="0"/>
              </a:rPr>
              <a:t> , CEO, CH &amp; H                                                                </a:t>
            </a:r>
            <a:endParaRPr lang="en-US" b="1" dirty="0">
              <a:solidFill>
                <a:schemeClr val="bg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460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228600"/>
            <a:ext cx="8763000" cy="914400"/>
          </a:xfrm>
        </p:spPr>
        <p:txBody>
          <a:bodyPr/>
          <a:lstStyle/>
          <a:p>
            <a:pPr eaLnBrk="1" hangingPunct="1"/>
            <a:r>
              <a:rPr lang="en-US" dirty="0" smtClean="0"/>
              <a:t/>
            </a:r>
            <a:br>
              <a:rPr lang="en-US" dirty="0" smtClean="0"/>
            </a:br>
            <a:r>
              <a:rPr lang="en-US" dirty="0" smtClean="0"/>
              <a:t> </a:t>
            </a:r>
            <a:r>
              <a:rPr lang="en-US" dirty="0" smtClean="0">
                <a:solidFill>
                  <a:srgbClr val="002060"/>
                </a:solidFill>
              </a:rPr>
              <a:t>Residents and clients…</a:t>
            </a:r>
            <a:r>
              <a:rPr lang="en-US" dirty="0" smtClean="0"/>
              <a:t/>
            </a:r>
            <a:br>
              <a:rPr lang="en-US" dirty="0" smtClean="0"/>
            </a:br>
            <a:endParaRPr lang="en-US" dirty="0" smtClean="0"/>
          </a:p>
        </p:txBody>
      </p:sp>
      <p:sp>
        <p:nvSpPr>
          <p:cNvPr id="10243" name="Content Placeholder 3"/>
          <p:cNvSpPr>
            <a:spLocks noGrp="1"/>
          </p:cNvSpPr>
          <p:nvPr>
            <p:ph idx="1"/>
          </p:nvPr>
        </p:nvSpPr>
        <p:spPr>
          <a:xfrm>
            <a:off x="0" y="1371600"/>
            <a:ext cx="8915400" cy="1905000"/>
          </a:xfrm>
        </p:spPr>
        <p:txBody>
          <a:bodyPr/>
          <a:lstStyle/>
          <a:p>
            <a:pPr>
              <a:spcBef>
                <a:spcPct val="50000"/>
              </a:spcBef>
              <a:buFontTx/>
              <a:buNone/>
            </a:pPr>
            <a:r>
              <a:rPr lang="en-US" dirty="0" smtClean="0">
                <a:latin typeface="Palatino Linotype" pitchFamily="18" charset="0"/>
              </a:rPr>
              <a:t>	</a:t>
            </a:r>
            <a:r>
              <a:rPr lang="en-US" b="1" dirty="0" smtClean="0">
                <a:solidFill>
                  <a:srgbClr val="002060"/>
                </a:solidFill>
                <a:latin typeface="Palatino Linotype" pitchFamily="18" charset="0"/>
              </a:rPr>
              <a:t>Coaching with consumers </a:t>
            </a:r>
            <a:r>
              <a:rPr lang="en-US" b="1" dirty="0" smtClean="0">
                <a:latin typeface="Palatino Linotype" pitchFamily="18" charset="0"/>
              </a:rPr>
              <a:t>and their families:</a:t>
            </a:r>
          </a:p>
          <a:p>
            <a:endParaRPr lang="en-US" dirty="0" smtClean="0"/>
          </a:p>
        </p:txBody>
      </p:sp>
      <p:sp>
        <p:nvSpPr>
          <p:cNvPr id="46081" name="Rectangle 1"/>
          <p:cNvSpPr>
            <a:spLocks noChangeArrowheads="1"/>
          </p:cNvSpPr>
          <p:nvPr/>
        </p:nvSpPr>
        <p:spPr bwMode="auto">
          <a:xfrm>
            <a:off x="609600" y="2819400"/>
            <a:ext cx="8093075" cy="1570038"/>
          </a:xfrm>
          <a:prstGeom prst="rect">
            <a:avLst/>
          </a:prstGeom>
          <a:noFill/>
          <a:ln w="9525">
            <a:noFill/>
            <a:miter lim="800000"/>
            <a:headEnd/>
            <a:tailEnd/>
          </a:ln>
        </p:spPr>
        <p:txBody>
          <a:bodyPr anchor="ctr">
            <a:spAutoFit/>
          </a:bodyPr>
          <a:lstStyle/>
          <a:p>
            <a:pPr eaLnBrk="0" hangingPunct="0"/>
            <a:r>
              <a:rPr lang="en-US" b="1" dirty="0">
                <a:solidFill>
                  <a:schemeClr val="bg1"/>
                </a:solidFill>
                <a:latin typeface="Palatino Linotype" pitchFamily="18" charset="0"/>
              </a:rPr>
              <a:t>     </a:t>
            </a:r>
            <a:r>
              <a:rPr lang="el-GR" b="1" dirty="0">
                <a:solidFill>
                  <a:schemeClr val="bg1"/>
                </a:solidFill>
                <a:latin typeface="Palatino Linotype" pitchFamily="18" charset="0"/>
              </a:rPr>
              <a:t>Φ</a:t>
            </a:r>
            <a:r>
              <a:rPr lang="en-US" b="1" dirty="0">
                <a:solidFill>
                  <a:schemeClr val="bg1"/>
                </a:solidFill>
                <a:latin typeface="Palatino Linotype" pitchFamily="18" charset="0"/>
              </a:rPr>
              <a:t>  	</a:t>
            </a:r>
            <a:r>
              <a:rPr lang="en-US" b="1" i="1" dirty="0">
                <a:solidFill>
                  <a:schemeClr val="bg1"/>
                </a:solidFill>
                <a:latin typeface="Palatino Linotype" pitchFamily="18" charset="0"/>
              </a:rPr>
              <a:t>“As soon as I said to [a very upset family member]  	that I wasn’t sure what she was asking, so I wasn’t 	sure how to help her, she calmed down…”  </a:t>
            </a:r>
            <a:r>
              <a:rPr lang="en-US" b="1" dirty="0">
                <a:solidFill>
                  <a:schemeClr val="bg1"/>
                </a:solidFill>
                <a:latin typeface="Palatino Linotype" pitchFamily="18" charset="0"/>
              </a:rPr>
              <a:t>(nurse)</a:t>
            </a:r>
          </a:p>
          <a:p>
            <a:pPr eaLnBrk="0" hangingPunct="0"/>
            <a:r>
              <a:rPr lang="en-US" b="1" dirty="0">
                <a:solidFill>
                  <a:schemeClr val="bg1"/>
                </a:solidFill>
                <a:latin typeface="Palatino Linotype" pitchFamily="18" charset="0"/>
              </a:rPr>
              <a:t>       			         </a:t>
            </a:r>
            <a:r>
              <a:rPr lang="en-US" sz="1800" b="1" dirty="0">
                <a:solidFill>
                  <a:schemeClr val="bg1"/>
                </a:solidFill>
                <a:latin typeface="Palatino Linotype" pitchFamily="18" charset="0"/>
              </a:rPr>
              <a:t>                                                               </a:t>
            </a:r>
            <a:endParaRPr lang="en-US" b="1" dirty="0">
              <a:solidFill>
                <a:schemeClr val="bg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4608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color band"/>
          <p:cNvPicPr>
            <a:picLocks noChangeAspect="1" noChangeArrowheads="1"/>
          </p:cNvPicPr>
          <p:nvPr/>
        </p:nvPicPr>
        <p:blipFill>
          <a:blip r:embed="rId3" cstate="print"/>
          <a:srcRect/>
          <a:stretch>
            <a:fillRect/>
          </a:stretch>
        </p:blipFill>
        <p:spPr bwMode="auto">
          <a:xfrm>
            <a:off x="0" y="990600"/>
            <a:ext cx="9144000" cy="133350"/>
          </a:xfrm>
          <a:prstGeom prst="rect">
            <a:avLst/>
          </a:prstGeom>
          <a:noFill/>
          <a:ln w="9525">
            <a:noFill/>
            <a:miter lim="800000"/>
            <a:headEnd/>
            <a:tailEnd/>
          </a:ln>
        </p:spPr>
      </p:pic>
      <p:sp>
        <p:nvSpPr>
          <p:cNvPr id="5125" name="Rectangle 3"/>
          <p:cNvSpPr>
            <a:spLocks noGrp="1" noChangeArrowheads="1"/>
          </p:cNvSpPr>
          <p:nvPr>
            <p:ph idx="1"/>
          </p:nvPr>
        </p:nvSpPr>
        <p:spPr>
          <a:xfrm>
            <a:off x="457200" y="1371600"/>
            <a:ext cx="8458200" cy="5105400"/>
          </a:xfrm>
        </p:spPr>
        <p:txBody>
          <a:bodyPr rtlCol="0">
            <a:normAutofit/>
          </a:bodyPr>
          <a:lstStyle/>
          <a:p>
            <a:pPr marL="457200" indent="-457200" eaLnBrk="1" fontAlgn="auto" hangingPunct="1">
              <a:lnSpc>
                <a:spcPct val="80000"/>
              </a:lnSpc>
              <a:spcBef>
                <a:spcPct val="0"/>
              </a:spcBef>
              <a:spcAft>
                <a:spcPct val="40000"/>
              </a:spcAft>
              <a:buFontTx/>
              <a:buNone/>
              <a:defRPr/>
            </a:pPr>
            <a:endParaRPr lang="en-US" sz="2800" dirty="0" smtClean="0"/>
          </a:p>
          <a:p>
            <a:pPr marL="457200" indent="-457200" eaLnBrk="1" fontAlgn="auto" hangingPunct="1">
              <a:lnSpc>
                <a:spcPct val="80000"/>
              </a:lnSpc>
              <a:spcBef>
                <a:spcPct val="0"/>
              </a:spcBef>
              <a:spcAft>
                <a:spcPct val="40000"/>
              </a:spcAft>
              <a:buFont typeface="Arial" pitchFamily="34" charset="0"/>
              <a:buNone/>
              <a:defRPr/>
            </a:pPr>
            <a:endParaRPr lang="en-US" sz="2800" dirty="0" smtClean="0"/>
          </a:p>
          <a:p>
            <a:pPr eaLnBrk="1" fontAlgn="auto" hangingPunct="1">
              <a:spcAft>
                <a:spcPts val="0"/>
              </a:spcAft>
              <a:defRPr/>
            </a:pPr>
            <a:endParaRPr lang="en-US" dirty="0" smtClean="0"/>
          </a:p>
        </p:txBody>
      </p:sp>
      <p:graphicFrame>
        <p:nvGraphicFramePr>
          <p:cNvPr id="9" name="Chart 8"/>
          <p:cNvGraphicFramePr>
            <a:graphicFrameLocks noGrp="1"/>
          </p:cNvGraphicFramePr>
          <p:nvPr/>
        </p:nvGraphicFramePr>
        <p:xfrm>
          <a:off x="4666013" y="1227117"/>
          <a:ext cx="43434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22533" name="Title 1"/>
          <p:cNvSpPr>
            <a:spLocks noGrp="1"/>
          </p:cNvSpPr>
          <p:nvPr>
            <p:ph type="title"/>
          </p:nvPr>
        </p:nvSpPr>
        <p:spPr/>
        <p:txBody>
          <a:bodyPr/>
          <a:lstStyle/>
          <a:p>
            <a:pPr eaLnBrk="1" hangingPunct="1"/>
            <a:r>
              <a:rPr lang="en-US" smtClean="0"/>
              <a:t/>
            </a:r>
            <a:br>
              <a:rPr lang="en-US" smtClean="0"/>
            </a:br>
            <a:r>
              <a:rPr lang="en-US" smtClean="0">
                <a:solidFill>
                  <a:srgbClr val="002060"/>
                </a:solidFill>
              </a:rPr>
              <a:t> One Site’s Health Outcomes…</a:t>
            </a:r>
            <a:r>
              <a:rPr lang="en-US" smtClean="0"/>
              <a:t/>
            </a:r>
            <a:br>
              <a:rPr lang="en-US" smtClean="0"/>
            </a:br>
            <a:endParaRPr lang="en-US" smtClean="0"/>
          </a:p>
        </p:txBody>
      </p:sp>
      <p:graphicFrame>
        <p:nvGraphicFramePr>
          <p:cNvPr id="8" name="Chart 7"/>
          <p:cNvGraphicFramePr>
            <a:graphicFrameLocks noGrp="1"/>
          </p:cNvGraphicFramePr>
          <p:nvPr/>
        </p:nvGraphicFramePr>
        <p:xfrm>
          <a:off x="198911" y="1238992"/>
          <a:ext cx="4343400" cy="48006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28600" y="228600"/>
            <a:ext cx="8763000" cy="914400"/>
          </a:xfrm>
        </p:spPr>
        <p:txBody>
          <a:bodyPr/>
          <a:lstStyle/>
          <a:p>
            <a:pPr eaLnBrk="1" hangingPunct="1"/>
            <a:r>
              <a:rPr lang="en-US" smtClean="0"/>
              <a:t/>
            </a:r>
            <a:br>
              <a:rPr lang="en-US" smtClean="0"/>
            </a:br>
            <a:r>
              <a:rPr lang="en-US" smtClean="0"/>
              <a:t> </a:t>
            </a:r>
            <a:r>
              <a:rPr lang="en-US" smtClean="0">
                <a:solidFill>
                  <a:srgbClr val="002060"/>
                </a:solidFill>
              </a:rPr>
              <a:t>Organizational transformation…</a:t>
            </a:r>
            <a:r>
              <a:rPr lang="en-US" smtClean="0"/>
              <a:t/>
            </a:r>
            <a:br>
              <a:rPr lang="en-US" smtClean="0"/>
            </a:br>
            <a:endParaRPr lang="en-US" smtClean="0"/>
          </a:p>
        </p:txBody>
      </p:sp>
      <p:sp>
        <p:nvSpPr>
          <p:cNvPr id="10243" name="Content Placeholder 3"/>
          <p:cNvSpPr>
            <a:spLocks noGrp="1"/>
          </p:cNvSpPr>
          <p:nvPr>
            <p:ph idx="1"/>
          </p:nvPr>
        </p:nvSpPr>
        <p:spPr>
          <a:xfrm>
            <a:off x="0" y="1524000"/>
            <a:ext cx="8915400" cy="1905000"/>
          </a:xfrm>
        </p:spPr>
        <p:txBody>
          <a:bodyPr/>
          <a:lstStyle/>
          <a:p>
            <a:pPr>
              <a:spcBef>
                <a:spcPct val="50000"/>
              </a:spcBef>
              <a:buFontTx/>
              <a:buNone/>
            </a:pPr>
            <a:r>
              <a:rPr lang="en-US" dirty="0" smtClean="0">
                <a:latin typeface="Palatino Linotype" pitchFamily="18" charset="0"/>
              </a:rPr>
              <a:t>	</a:t>
            </a:r>
            <a:r>
              <a:rPr lang="en-US" b="1" dirty="0" smtClean="0">
                <a:solidFill>
                  <a:srgbClr val="002060"/>
                </a:solidFill>
                <a:latin typeface="Palatino Linotype" pitchFamily="18" charset="0"/>
              </a:rPr>
              <a:t>Profound change – </a:t>
            </a:r>
            <a:r>
              <a:rPr lang="en-US" b="1" dirty="0" smtClean="0">
                <a:latin typeface="Palatino Linotype" pitchFamily="18" charset="0"/>
              </a:rPr>
              <a:t>initially individuals, then entire organizations: </a:t>
            </a:r>
          </a:p>
          <a:p>
            <a:endParaRPr lang="en-US" dirty="0" smtClean="0"/>
          </a:p>
        </p:txBody>
      </p:sp>
      <p:sp>
        <p:nvSpPr>
          <p:cNvPr id="4" name="Rectangle 3"/>
          <p:cNvSpPr>
            <a:spLocks noChangeArrowheads="1"/>
          </p:cNvSpPr>
          <p:nvPr/>
        </p:nvSpPr>
        <p:spPr bwMode="auto">
          <a:xfrm>
            <a:off x="609600" y="3048000"/>
            <a:ext cx="8534400" cy="2077492"/>
          </a:xfrm>
          <a:prstGeom prst="rect">
            <a:avLst/>
          </a:prstGeom>
          <a:noFill/>
          <a:ln w="9525">
            <a:noFill/>
            <a:miter lim="800000"/>
            <a:headEnd/>
            <a:tailEnd/>
          </a:ln>
        </p:spPr>
        <p:txBody>
          <a:bodyPr>
            <a:spAutoFit/>
          </a:bodyPr>
          <a:lstStyle/>
          <a:p>
            <a:pPr>
              <a:spcBef>
                <a:spcPct val="50000"/>
              </a:spcBef>
            </a:pPr>
            <a:r>
              <a:rPr lang="en-US" b="1" dirty="0">
                <a:solidFill>
                  <a:schemeClr val="bg1"/>
                </a:solidFill>
                <a:latin typeface="Palatino Linotype" pitchFamily="18" charset="0"/>
              </a:rPr>
              <a:t>     </a:t>
            </a:r>
            <a:r>
              <a:rPr lang="el-GR" b="1" dirty="0">
                <a:solidFill>
                  <a:schemeClr val="bg1"/>
                </a:solidFill>
                <a:latin typeface="Palatino Linotype" pitchFamily="18" charset="0"/>
              </a:rPr>
              <a:t>Φ</a:t>
            </a:r>
            <a:r>
              <a:rPr lang="en-US" b="1" dirty="0">
                <a:solidFill>
                  <a:schemeClr val="bg1"/>
                </a:solidFill>
                <a:latin typeface="Palatino Linotype" pitchFamily="18" charset="0"/>
              </a:rPr>
              <a:t>   </a:t>
            </a:r>
            <a:r>
              <a:rPr lang="en-US" b="1" i="1" dirty="0">
                <a:solidFill>
                  <a:schemeClr val="bg1"/>
                </a:solidFill>
                <a:latin typeface="Palatino Linotype" pitchFamily="18" charset="0"/>
              </a:rPr>
              <a:t>“Coaching Supervision has transformed the culture of 	this organization. Relationships between our office-	based supervisors and home health aides are much 	more positive…even the office is quieter.” </a:t>
            </a:r>
            <a:endParaRPr lang="en-US" b="1" dirty="0">
              <a:solidFill>
                <a:schemeClr val="bg1"/>
              </a:solidFill>
              <a:latin typeface="Palatino Linotype" pitchFamily="18" charset="0"/>
            </a:endParaRPr>
          </a:p>
          <a:p>
            <a:pPr>
              <a:spcBef>
                <a:spcPts val="1800"/>
              </a:spcBef>
            </a:pPr>
            <a:r>
              <a:rPr lang="en-US" sz="1800" b="1" dirty="0">
                <a:solidFill>
                  <a:srgbClr val="FFFFFF"/>
                </a:solidFill>
                <a:latin typeface="Palatino Linotype" pitchFamily="18" charset="0"/>
              </a:rPr>
              <a:t>				~ Marki Flannery, CEO, Partners in Care</a:t>
            </a:r>
            <a:endParaRPr lang="en-US" b="1" dirty="0">
              <a:solidFill>
                <a:schemeClr val="bg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28600"/>
            <a:ext cx="87630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Distillation…</a:t>
            </a:r>
            <a:r>
              <a:rPr lang="en-US" smtClean="0"/>
              <a:t/>
            </a:r>
            <a:br>
              <a:rPr lang="en-US" smtClean="0"/>
            </a:br>
            <a:endParaRPr lang="en-US" smtClean="0"/>
          </a:p>
        </p:txBody>
      </p:sp>
      <p:sp>
        <p:nvSpPr>
          <p:cNvPr id="25603"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1295400" y="1600200"/>
            <a:ext cx="8305800" cy="4094163"/>
          </a:xfrm>
          <a:prstGeom prst="rect">
            <a:avLst/>
          </a:prstGeom>
          <a:noFill/>
          <a:ln w="9525">
            <a:noFill/>
            <a:miter lim="800000"/>
            <a:headEnd/>
            <a:tailEnd/>
          </a:ln>
        </p:spPr>
        <p:txBody>
          <a:bodyPr>
            <a:spAutoFit/>
          </a:bodyPr>
          <a:lstStyle/>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Five “universal skills”</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Can be learned</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How to teach</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How to build capacity (teach teachers)</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How to sustain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signature_rev"/>
          <p:cNvPicPr>
            <a:picLocks noChangeAspect="1" noChangeArrowheads="1"/>
          </p:cNvPicPr>
          <p:nvPr/>
        </p:nvPicPr>
        <p:blipFill>
          <a:blip r:embed="rId3" cstate="print"/>
          <a:srcRect/>
          <a:stretch>
            <a:fillRect/>
          </a:stretch>
        </p:blipFill>
        <p:spPr bwMode="auto">
          <a:xfrm>
            <a:off x="-228600" y="1588"/>
            <a:ext cx="9372600" cy="6856412"/>
          </a:xfrm>
          <a:prstGeom prst="rect">
            <a:avLst/>
          </a:prstGeom>
          <a:noFill/>
          <a:ln w="9525">
            <a:noFill/>
            <a:miter lim="800000"/>
            <a:headEnd/>
            <a:tailEnd/>
          </a:ln>
        </p:spPr>
      </p:pic>
      <p:sp>
        <p:nvSpPr>
          <p:cNvPr id="26627" name="Rectangle 3"/>
          <p:cNvSpPr>
            <a:spLocks noChangeArrowheads="1"/>
          </p:cNvSpPr>
          <p:nvPr/>
        </p:nvSpPr>
        <p:spPr bwMode="auto">
          <a:xfrm>
            <a:off x="304800" y="304800"/>
            <a:ext cx="8153400" cy="2832100"/>
          </a:xfrm>
          <a:prstGeom prst="rect">
            <a:avLst/>
          </a:prstGeom>
          <a:noFill/>
          <a:ln w="9525">
            <a:noFill/>
            <a:miter lim="800000"/>
            <a:headEnd/>
            <a:tailEnd/>
          </a:ln>
        </p:spPr>
        <p:txBody>
          <a:bodyPr>
            <a:spAutoFit/>
          </a:bodyPr>
          <a:lstStyle/>
          <a:p>
            <a:pPr eaLnBrk="0" hangingPunct="0"/>
            <a:r>
              <a:rPr lang="en-US" sz="3600" b="1"/>
              <a:t>For more information, contact:</a:t>
            </a:r>
          </a:p>
          <a:p>
            <a:pPr eaLnBrk="0" hangingPunct="0"/>
            <a:endParaRPr lang="en-US"/>
          </a:p>
          <a:p>
            <a:pPr eaLnBrk="0" hangingPunct="0">
              <a:spcBef>
                <a:spcPts val="600"/>
              </a:spcBef>
            </a:pPr>
            <a:r>
              <a:rPr lang="en-US" sz="2800" b="1">
                <a:solidFill>
                  <a:schemeClr val="bg1"/>
                </a:solidFill>
              </a:rPr>
              <a:t>Steven L. Dawson, President</a:t>
            </a:r>
          </a:p>
          <a:p>
            <a:pPr eaLnBrk="0" hangingPunct="0">
              <a:spcBef>
                <a:spcPts val="600"/>
              </a:spcBef>
            </a:pPr>
            <a:r>
              <a:rPr lang="en-US" sz="2800" b="1">
                <a:solidFill>
                  <a:schemeClr val="bg1"/>
                </a:solidFill>
              </a:rPr>
              <a:t>PHI</a:t>
            </a:r>
            <a:endParaRPr lang="en-US" sz="2800"/>
          </a:p>
          <a:p>
            <a:pPr eaLnBrk="0" hangingPunct="0"/>
            <a:r>
              <a:rPr lang="en-US" sz="2800" b="1">
                <a:solidFill>
                  <a:schemeClr val="bg1"/>
                </a:solidFill>
              </a:rPr>
              <a:t>SDawson@PHInational.org</a:t>
            </a:r>
          </a:p>
          <a:p>
            <a:pPr eaLnBrk="0" hangingPunct="0"/>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152400"/>
            <a:ext cx="8763000" cy="914400"/>
          </a:xfrm>
        </p:spPr>
        <p:txBody>
          <a:bodyPr/>
          <a:lstStyle/>
          <a:p>
            <a:pPr eaLnBrk="1" hangingPunct="1"/>
            <a:r>
              <a:rPr lang="en-US" smtClean="0"/>
              <a:t/>
            </a:r>
            <a:br>
              <a:rPr lang="en-US" smtClean="0"/>
            </a:br>
            <a:r>
              <a:rPr lang="en-US" smtClean="0"/>
              <a:t> </a:t>
            </a:r>
            <a:r>
              <a:rPr lang="en-US" smtClean="0">
                <a:solidFill>
                  <a:srgbClr val="002060"/>
                </a:solidFill>
              </a:rPr>
              <a:t>PHI’s Coaching Approach</a:t>
            </a:r>
            <a:r>
              <a:rPr lang="en-US" baseline="30000" smtClean="0">
                <a:solidFill>
                  <a:srgbClr val="002060"/>
                </a:solidFill>
              </a:rPr>
              <a:t>SM</a:t>
            </a:r>
            <a:r>
              <a:rPr lang="en-US" smtClean="0">
                <a:solidFill>
                  <a:srgbClr val="002060"/>
                </a:solidFill>
              </a:rPr>
              <a:t>…</a:t>
            </a:r>
            <a:r>
              <a:rPr lang="en-US" smtClean="0"/>
              <a:t/>
            </a:r>
            <a:br>
              <a:rPr lang="en-US" smtClean="0"/>
            </a:br>
            <a:endParaRPr lang="en-US" smtClean="0"/>
          </a:p>
        </p:txBody>
      </p:sp>
      <p:sp>
        <p:nvSpPr>
          <p:cNvPr id="10243" name="Content Placeholder 3"/>
          <p:cNvSpPr>
            <a:spLocks noGrp="1"/>
          </p:cNvSpPr>
          <p:nvPr>
            <p:ph idx="1"/>
          </p:nvPr>
        </p:nvSpPr>
        <p:spPr>
          <a:xfrm>
            <a:off x="533400" y="1524000"/>
            <a:ext cx="8077200" cy="4572000"/>
          </a:xfrm>
        </p:spPr>
        <p:txBody>
          <a:bodyPr/>
          <a:lstStyle/>
          <a:p>
            <a:pPr>
              <a:spcBef>
                <a:spcPct val="50000"/>
              </a:spcBef>
              <a:buFontTx/>
              <a:buNone/>
            </a:pPr>
            <a:r>
              <a:rPr lang="en-US" sz="1800" i="1" smtClean="0">
                <a:latin typeface="Palatino Linotype" pitchFamily="18" charset="0"/>
              </a:rPr>
              <a:t>	</a:t>
            </a:r>
          </a:p>
          <a:p>
            <a:pPr>
              <a:spcBef>
                <a:spcPct val="50000"/>
              </a:spcBef>
              <a:buFontTx/>
              <a:buNone/>
            </a:pPr>
            <a:r>
              <a:rPr lang="en-US" b="1" i="1" smtClean="0">
                <a:latin typeface="Palatino Linotype" pitchFamily="18" charset="0"/>
              </a:rPr>
              <a:t>	</a:t>
            </a:r>
            <a:r>
              <a:rPr lang="en-US" b="1" smtClean="0">
                <a:latin typeface="Palatino Linotype" pitchFamily="18" charset="0"/>
              </a:rPr>
              <a:t>A suite of interventions designed to build the “universal skills” necessary to deliver relationship-centered care…</a:t>
            </a:r>
          </a:p>
          <a:p>
            <a:pPr>
              <a:spcBef>
                <a:spcPct val="50000"/>
              </a:spcBef>
              <a:buFontTx/>
              <a:buNone/>
            </a:pPr>
            <a:endParaRPr lang="en-US" sz="1200" b="1" smtClean="0">
              <a:latin typeface="Palatino Linotype" pitchFamily="18" charset="0"/>
            </a:endParaRPr>
          </a:p>
          <a:p>
            <a:pPr>
              <a:spcBef>
                <a:spcPct val="50000"/>
              </a:spcBef>
              <a:buFontTx/>
              <a:buNone/>
            </a:pPr>
            <a:r>
              <a:rPr lang="en-US" b="1" smtClean="0">
                <a:latin typeface="Palatino Linotype" pitchFamily="18" charset="0"/>
              </a:rPr>
              <a:t>	…driving decision making closer to the consumer and her/his care partners. </a:t>
            </a:r>
            <a:r>
              <a:rPr lang="en-US" i="1" smtClean="0">
                <a:latin typeface="Palatino Linotype" pitchFamily="18" charset="0"/>
              </a:rPr>
              <a:t> </a:t>
            </a:r>
            <a:r>
              <a:rPr lang="en-US" b="1" smtClean="0">
                <a:latin typeface="Palatino Linotype" pitchFamily="18" charset="0"/>
              </a:rPr>
              <a:t>						</a:t>
            </a:r>
            <a:endParaRPr lang="en-US" sz="2400" i="1" smtClean="0">
              <a:latin typeface="Palatino Linotype" pitchFamily="18" charset="0"/>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228600"/>
            <a:ext cx="87630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Five Universal Coaching Skills…</a:t>
            </a:r>
            <a:r>
              <a:rPr lang="en-US" smtClean="0"/>
              <a:t/>
            </a:r>
            <a:br>
              <a:rPr lang="en-US" smtClean="0"/>
            </a:br>
            <a:endParaRPr lang="en-US" smtClean="0"/>
          </a:p>
        </p:txBody>
      </p:sp>
      <p:sp>
        <p:nvSpPr>
          <p:cNvPr id="10243"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1295400" y="1600200"/>
            <a:ext cx="8305800" cy="4094163"/>
          </a:xfrm>
          <a:prstGeom prst="rect">
            <a:avLst/>
          </a:prstGeom>
          <a:noFill/>
          <a:ln w="9525">
            <a:noFill/>
            <a:miter lim="800000"/>
            <a:headEnd/>
            <a:tailEnd/>
          </a:ln>
        </p:spPr>
        <p:txBody>
          <a:bodyPr>
            <a:spAutoFit/>
          </a:bodyPr>
          <a:lstStyle/>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Active Listening</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Clear Communication w/o Judgment</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Self Reflection / Self Management</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Collaborative Problem Solving</a:t>
            </a:r>
          </a:p>
          <a:p>
            <a:pPr fontAlgn="auto">
              <a:spcBef>
                <a:spcPct val="50000"/>
              </a:spcBef>
              <a:spcAft>
                <a:spcPts val="0"/>
              </a:spcAft>
              <a:defRPr/>
            </a:pPr>
            <a:endParaRPr lang="en-US" sz="600" b="1" kern="0" dirty="0">
              <a:solidFill>
                <a:sysClr val="window" lastClr="FFFFFF"/>
              </a:solidFill>
              <a:latin typeface="Palatino Linotype" pitchFamily="18" charset="0"/>
            </a:endParaRPr>
          </a:p>
          <a:p>
            <a:pPr fontAlgn="auto">
              <a:spcBef>
                <a:spcPct val="50000"/>
              </a:spcBef>
              <a:spcAft>
                <a:spcPts val="0"/>
              </a:spcAft>
              <a:buFont typeface="Palatino Linotype" pitchFamily="18" charset="0"/>
              <a:buChar char="Φ"/>
              <a:defRPr/>
            </a:pPr>
            <a:r>
              <a:rPr lang="en-US" sz="3200" b="1" kern="0" dirty="0">
                <a:solidFill>
                  <a:sysClr val="window" lastClr="FFFFFF"/>
                </a:solidFill>
                <a:latin typeface="Palatino Linotype" pitchFamily="18" charset="0"/>
              </a:rPr>
              <a:t>  Participative Leadership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152400"/>
            <a:ext cx="96012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Center for Coaching </a:t>
            </a:r>
            <a:br>
              <a:rPr lang="en-US" smtClean="0">
                <a:solidFill>
                  <a:srgbClr val="002060"/>
                </a:solidFill>
              </a:rPr>
            </a:br>
            <a:r>
              <a:rPr lang="en-US" smtClean="0">
                <a:solidFill>
                  <a:srgbClr val="002060"/>
                </a:solidFill>
              </a:rPr>
              <a:t>	Supervision &amp; Leadership…</a:t>
            </a:r>
            <a:r>
              <a:rPr lang="en-US" smtClean="0"/>
              <a:t/>
            </a:r>
            <a:br>
              <a:rPr lang="en-US" smtClean="0"/>
            </a:br>
            <a:endParaRPr lang="en-US" smtClean="0"/>
          </a:p>
        </p:txBody>
      </p:sp>
      <p:sp>
        <p:nvSpPr>
          <p:cNvPr id="11267"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474663" y="1541463"/>
            <a:ext cx="8686800" cy="6554787"/>
          </a:xfrm>
          <a:prstGeom prst="rect">
            <a:avLst/>
          </a:prstGeom>
          <a:noFill/>
          <a:ln w="9525">
            <a:noFill/>
            <a:miter lim="800000"/>
            <a:headEnd/>
            <a:tailEnd/>
          </a:ln>
        </p:spPr>
        <p:txBody>
          <a:bodyPr>
            <a:spAutoFit/>
          </a:bodyPr>
          <a:lstStyle/>
          <a:p>
            <a:pPr marL="342900" indent="-342900" eaLnBrk="0" hangingPunct="0">
              <a:spcBef>
                <a:spcPct val="20000"/>
              </a:spcBef>
              <a:spcAft>
                <a:spcPts val="2400"/>
              </a:spcAft>
              <a:defRPr/>
            </a:pPr>
            <a:r>
              <a:rPr lang="en-US" sz="3200" b="1" kern="0" dirty="0">
                <a:solidFill>
                  <a:srgbClr val="002060"/>
                </a:solidFill>
                <a:latin typeface="Palatino Linotype" pitchFamily="18" charset="0"/>
                <a:ea typeface="ヒラギノ角ゴ Pro W3"/>
              </a:rPr>
              <a:t>Design:     </a:t>
            </a:r>
            <a:r>
              <a:rPr lang="en-US" sz="3200" b="1" kern="0" dirty="0">
                <a:solidFill>
                  <a:srgbClr val="FFFFFF"/>
                </a:solidFill>
                <a:latin typeface="Palatino Linotype" pitchFamily="18" charset="0"/>
                <a:ea typeface="ヒラギノ角ゴ Pro W3"/>
              </a:rPr>
              <a:t>Four-Year “R&amp;D” Demonstration</a:t>
            </a:r>
          </a:p>
          <a:p>
            <a:pPr marL="342900" indent="-342900" eaLnBrk="0" hangingPunct="0">
              <a:spcBef>
                <a:spcPct val="20000"/>
              </a:spcBef>
              <a:spcAft>
                <a:spcPts val="2400"/>
              </a:spcAft>
              <a:defRPr/>
            </a:pPr>
            <a:r>
              <a:rPr lang="en-US" sz="3200" b="1" kern="0" dirty="0">
                <a:solidFill>
                  <a:srgbClr val="002060"/>
                </a:solidFill>
                <a:latin typeface="Palatino Linotype" pitchFamily="18" charset="0"/>
                <a:ea typeface="ヒラギノ角ゴ Pro W3"/>
              </a:rPr>
              <a:t>Purpose:   </a:t>
            </a:r>
            <a:r>
              <a:rPr lang="en-US" sz="3200" b="1" kern="0" dirty="0">
                <a:solidFill>
                  <a:srgbClr val="FFFFFF"/>
                </a:solidFill>
                <a:latin typeface="Palatino Linotype" pitchFamily="18" charset="0"/>
                <a:ea typeface="ヒラギノ角ゴ Pro W3"/>
              </a:rPr>
              <a:t>“Break the cycle of instability”</a:t>
            </a:r>
          </a:p>
          <a:p>
            <a:pPr marL="342900" indent="-342900" eaLnBrk="0" hangingPunct="0">
              <a:spcBef>
                <a:spcPct val="20000"/>
              </a:spcBef>
              <a:spcAft>
                <a:spcPts val="2400"/>
              </a:spcAft>
              <a:defRPr/>
            </a:pPr>
            <a:r>
              <a:rPr lang="en-US" sz="3200" b="1" kern="0" dirty="0">
                <a:solidFill>
                  <a:srgbClr val="002060"/>
                </a:solidFill>
                <a:latin typeface="Palatino Linotype" pitchFamily="18" charset="0"/>
                <a:ea typeface="ヒラギノ角ゴ Pro W3"/>
              </a:rPr>
              <a:t>Strategy:   </a:t>
            </a:r>
            <a:r>
              <a:rPr lang="en-US" sz="3200" b="1" kern="0" dirty="0">
                <a:solidFill>
                  <a:srgbClr val="FFFFFF"/>
                </a:solidFill>
                <a:latin typeface="Palatino Linotype" pitchFamily="18" charset="0"/>
                <a:ea typeface="ヒラギノ角ゴ Pro W3"/>
              </a:rPr>
              <a:t>Prepare nurses/managers to 	        		          become more effective supervisors</a:t>
            </a:r>
          </a:p>
          <a:p>
            <a:pPr marL="342900" indent="-342900" eaLnBrk="0" hangingPunct="0">
              <a:spcBef>
                <a:spcPct val="20000"/>
              </a:spcBef>
              <a:spcAft>
                <a:spcPts val="2400"/>
              </a:spcAft>
              <a:defRPr/>
            </a:pPr>
            <a:r>
              <a:rPr lang="en-US" sz="3200" b="1" kern="0" dirty="0">
                <a:solidFill>
                  <a:srgbClr val="002060"/>
                </a:solidFill>
                <a:latin typeface="Palatino Linotype" pitchFamily="18" charset="0"/>
                <a:ea typeface="ヒラギノ角ゴ Pro W3"/>
              </a:rPr>
              <a:t>Funding:   </a:t>
            </a:r>
            <a:r>
              <a:rPr lang="en-US" sz="3200" b="1" kern="0" dirty="0">
                <a:solidFill>
                  <a:srgbClr val="FFFFFF"/>
                </a:solidFill>
                <a:latin typeface="Palatino Linotype" pitchFamily="18" charset="0"/>
                <a:ea typeface="ヒラギノ角ゴ Pro W3"/>
              </a:rPr>
              <a:t>$4.7 Million </a:t>
            </a:r>
          </a:p>
          <a:p>
            <a:pPr marL="342900" indent="-342900" eaLnBrk="0" hangingPunct="0">
              <a:spcBef>
                <a:spcPct val="20000"/>
              </a:spcBef>
              <a:spcAft>
                <a:spcPts val="700"/>
              </a:spcAft>
              <a:defRPr/>
            </a:pPr>
            <a:endParaRPr lang="en-US" sz="3200" b="1" kern="0" dirty="0">
              <a:solidFill>
                <a:srgbClr val="FFFFFF"/>
              </a:solidFill>
              <a:latin typeface="Palatino Linotype" pitchFamily="18" charset="0"/>
              <a:ea typeface="ヒラギノ角ゴ Pro W3"/>
            </a:endParaRPr>
          </a:p>
          <a:p>
            <a:pPr marL="342900" indent="-342900" eaLnBrk="0" hangingPunct="0">
              <a:spcBef>
                <a:spcPct val="20000"/>
              </a:spcBef>
              <a:spcAft>
                <a:spcPts val="700"/>
              </a:spcAft>
              <a:defRPr/>
            </a:pPr>
            <a:endParaRPr lang="en-US" sz="3200" b="1" kern="0" dirty="0">
              <a:solidFill>
                <a:srgbClr val="FFFFFF"/>
              </a:solidFill>
              <a:latin typeface="Palatino Linotype" pitchFamily="18" charset="0"/>
              <a:ea typeface="ヒラギノ角ゴ Pro W3"/>
            </a:endParaRPr>
          </a:p>
          <a:p>
            <a:pPr marL="342900" indent="-342900" eaLnBrk="0" hangingPunct="0">
              <a:spcBef>
                <a:spcPct val="20000"/>
              </a:spcBef>
              <a:spcAft>
                <a:spcPts val="700"/>
              </a:spcAft>
              <a:defRPr/>
            </a:pPr>
            <a:endParaRPr lang="en-US" sz="3200" b="1" kern="0" dirty="0">
              <a:solidFill>
                <a:srgbClr val="FFFFFF"/>
              </a:solidFill>
              <a:latin typeface="Palatino Linotype" pitchFamily="18" charset="0"/>
              <a:ea typeface="ヒラギノ角ゴ Pro W3"/>
            </a:endParaRPr>
          </a:p>
          <a:p>
            <a:pPr lvl="1" fontAlgn="t">
              <a:spcAft>
                <a:spcPts val="700"/>
              </a:spcAft>
              <a:defRPr/>
            </a:pPr>
            <a:r>
              <a:rPr lang="en-US" sz="2800" dirty="0">
                <a:solidFill>
                  <a:schemeClr val="bg1"/>
                </a:solidFill>
                <a:latin typeface="Palatino Linotype" pitchFamily="18" charset="0"/>
              </a:rPr>
              <a:t> </a:t>
            </a:r>
          </a:p>
        </p:txBody>
      </p:sp>
      <p:pic>
        <p:nvPicPr>
          <p:cNvPr id="5" name="Picture 4" descr="JAHF Circular Logo"/>
          <p:cNvPicPr>
            <a:picLocks noChangeAspect="1" noChangeArrowheads="1"/>
          </p:cNvPicPr>
          <p:nvPr/>
        </p:nvPicPr>
        <p:blipFill>
          <a:blip r:embed="rId3" cstate="print"/>
          <a:srcRect/>
          <a:stretch>
            <a:fillRect/>
          </a:stretch>
        </p:blipFill>
        <p:spPr bwMode="auto">
          <a:xfrm>
            <a:off x="5181600" y="4800600"/>
            <a:ext cx="1066800" cy="1068388"/>
          </a:xfrm>
          <a:prstGeom prst="rect">
            <a:avLst/>
          </a:prstGeom>
          <a:noFill/>
          <a:ln w="9525">
            <a:noFill/>
            <a:miter lim="800000"/>
            <a:headEnd/>
            <a:tailEnd/>
          </a:ln>
        </p:spPr>
      </p:pic>
      <p:pic>
        <p:nvPicPr>
          <p:cNvPr id="44037" name="Picture 5" descr="TAP Logo"/>
          <p:cNvPicPr>
            <a:picLocks noChangeAspect="1" noChangeArrowheads="1"/>
          </p:cNvPicPr>
          <p:nvPr/>
        </p:nvPicPr>
        <p:blipFill>
          <a:blip r:embed="rId4" cstate="print">
            <a:grayscl/>
          </a:blip>
          <a:srcRect l="10579" t="16588" r="-10852"/>
          <a:stretch>
            <a:fillRect/>
          </a:stretch>
        </p:blipFill>
        <p:spPr bwMode="auto">
          <a:xfrm>
            <a:off x="6726238" y="4953000"/>
            <a:ext cx="2417762" cy="83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152400"/>
            <a:ext cx="96012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Center for Coaching </a:t>
            </a:r>
            <a:br>
              <a:rPr lang="en-US" smtClean="0">
                <a:solidFill>
                  <a:srgbClr val="002060"/>
                </a:solidFill>
              </a:rPr>
            </a:br>
            <a:r>
              <a:rPr lang="en-US" smtClean="0">
                <a:solidFill>
                  <a:srgbClr val="002060"/>
                </a:solidFill>
              </a:rPr>
              <a:t>	Supervision &amp; Leadership…</a:t>
            </a:r>
            <a:r>
              <a:rPr lang="en-US" smtClean="0"/>
              <a:t/>
            </a:r>
            <a:br>
              <a:rPr lang="en-US" smtClean="0"/>
            </a:br>
            <a:endParaRPr lang="en-US" smtClean="0"/>
          </a:p>
        </p:txBody>
      </p:sp>
      <p:sp>
        <p:nvSpPr>
          <p:cNvPr id="12291"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457200" y="1295400"/>
            <a:ext cx="9067800" cy="6892143"/>
          </a:xfrm>
          <a:prstGeom prst="rect">
            <a:avLst/>
          </a:prstGeom>
          <a:noFill/>
          <a:ln w="9525">
            <a:noFill/>
            <a:miter lim="800000"/>
            <a:headEnd/>
            <a:tailEnd/>
          </a:ln>
        </p:spPr>
        <p:txBody>
          <a:bodyPr>
            <a:spAutoFit/>
          </a:bodyPr>
          <a:lstStyle/>
          <a:p>
            <a:pPr marL="342900" indent="-342900" eaLnBrk="0" hangingPunct="0">
              <a:spcBef>
                <a:spcPct val="20000"/>
              </a:spcBef>
              <a:spcAft>
                <a:spcPts val="0"/>
              </a:spcAft>
              <a:defRPr/>
            </a:pPr>
            <a:r>
              <a:rPr lang="en-US" sz="3200" b="1" kern="0" dirty="0">
                <a:solidFill>
                  <a:srgbClr val="002060"/>
                </a:solidFill>
                <a:latin typeface="Palatino Linotype" pitchFamily="18" charset="0"/>
                <a:ea typeface="ヒラギノ角ゴ Pro W3"/>
              </a:rPr>
              <a:t>Intended Outcomes: </a:t>
            </a:r>
          </a:p>
          <a:p>
            <a:pPr marL="800100" lvl="1" indent="-342900" eaLnBrk="0" hangingPunct="0">
              <a:spcBef>
                <a:spcPct val="20000"/>
              </a:spcBef>
              <a:spcAft>
                <a:spcPts val="700"/>
              </a:spcAft>
              <a:buFont typeface="Palatino Linotype" pitchFamily="18" charset="0"/>
              <a:buChar char="Φ"/>
              <a:defRPr/>
            </a:pPr>
            <a:r>
              <a:rPr lang="en-US" sz="2800" b="1" kern="0" dirty="0">
                <a:solidFill>
                  <a:srgbClr val="FFFFFF"/>
                </a:solidFill>
                <a:latin typeface="Palatino Linotype" pitchFamily="18" charset="0"/>
                <a:ea typeface="ヒラギノ角ゴ Pro W3"/>
              </a:rPr>
              <a:t>  </a:t>
            </a:r>
            <a:r>
              <a:rPr lang="en-US" sz="2800" b="1" kern="0" dirty="0" smtClean="0">
                <a:solidFill>
                  <a:srgbClr val="FFFFFF"/>
                </a:solidFill>
                <a:latin typeface="Palatino Linotype" pitchFamily="18" charset="0"/>
                <a:ea typeface="ヒラギノ角ゴ Pro W3"/>
              </a:rPr>
              <a:t>Improve direct-care jobs</a:t>
            </a:r>
          </a:p>
          <a:p>
            <a:pPr marL="800100" lvl="1" indent="-342900" eaLnBrk="0" hangingPunct="0">
              <a:spcBef>
                <a:spcPct val="20000"/>
              </a:spcBef>
              <a:spcAft>
                <a:spcPts val="700"/>
              </a:spcAft>
              <a:buFont typeface="Palatino Linotype" pitchFamily="18" charset="0"/>
              <a:buChar char="Φ"/>
              <a:defRPr/>
            </a:pPr>
            <a:r>
              <a:rPr lang="en-US" sz="2800" b="1" kern="0" dirty="0" smtClean="0">
                <a:solidFill>
                  <a:srgbClr val="FFFFFF"/>
                </a:solidFill>
                <a:latin typeface="Palatino Linotype" pitchFamily="18" charset="0"/>
                <a:ea typeface="ヒラギノ角ゴ Pro W3"/>
              </a:rPr>
              <a:t>  Improve supervisory jobs</a:t>
            </a:r>
            <a:endParaRPr lang="en-US" sz="2800" b="1" kern="0" dirty="0">
              <a:solidFill>
                <a:srgbClr val="FFFFFF"/>
              </a:solidFill>
              <a:latin typeface="Palatino Linotype" pitchFamily="18" charset="0"/>
              <a:ea typeface="ヒラギノ角ゴ Pro W3"/>
            </a:endParaRPr>
          </a:p>
          <a:p>
            <a:pPr marL="800100" lvl="1" indent="-342900" eaLnBrk="0" hangingPunct="0">
              <a:spcBef>
                <a:spcPct val="20000"/>
              </a:spcBef>
              <a:spcAft>
                <a:spcPts val="700"/>
              </a:spcAft>
              <a:buFont typeface="Palatino Linotype" pitchFamily="18" charset="0"/>
              <a:buChar char="Φ"/>
              <a:defRPr/>
            </a:pPr>
            <a:r>
              <a:rPr lang="en-US" sz="2800" b="1" kern="0" dirty="0">
                <a:solidFill>
                  <a:srgbClr val="FFFFFF"/>
                </a:solidFill>
                <a:latin typeface="Palatino Linotype" pitchFamily="18" charset="0"/>
                <a:ea typeface="ヒラギノ角ゴ Pro W3"/>
              </a:rPr>
              <a:t> </a:t>
            </a:r>
            <a:r>
              <a:rPr lang="en-US" sz="2800" b="1" kern="0" dirty="0" smtClean="0">
                <a:solidFill>
                  <a:srgbClr val="FFFFFF"/>
                </a:solidFill>
                <a:latin typeface="Palatino Linotype" pitchFamily="18" charset="0"/>
                <a:ea typeface="ヒラギノ角ゴ Pro W3"/>
              </a:rPr>
              <a:t> Improve staff relationships</a:t>
            </a:r>
            <a:endParaRPr lang="en-US" sz="2800" b="1" kern="0" dirty="0">
              <a:solidFill>
                <a:srgbClr val="FFFFFF"/>
              </a:solidFill>
              <a:latin typeface="Palatino Linotype" pitchFamily="18" charset="0"/>
              <a:ea typeface="ヒラギノ角ゴ Pro W3"/>
            </a:endParaRPr>
          </a:p>
          <a:p>
            <a:pPr marL="342900" indent="-342900" eaLnBrk="0" hangingPunct="0">
              <a:spcBef>
                <a:spcPts val="2400"/>
              </a:spcBef>
              <a:spcAft>
                <a:spcPts val="0"/>
              </a:spcAft>
              <a:defRPr/>
            </a:pPr>
            <a:r>
              <a:rPr lang="en-US" sz="3200" b="1" kern="0" dirty="0" smtClean="0">
                <a:solidFill>
                  <a:srgbClr val="002060"/>
                </a:solidFill>
                <a:latin typeface="Palatino Linotype" pitchFamily="18" charset="0"/>
                <a:ea typeface="ヒラギノ角ゴ Pro W3"/>
              </a:rPr>
              <a:t>30 </a:t>
            </a:r>
            <a:r>
              <a:rPr lang="en-US" sz="3200" b="1" kern="0" dirty="0">
                <a:solidFill>
                  <a:srgbClr val="002060"/>
                </a:solidFill>
                <a:latin typeface="Palatino Linotype" pitchFamily="18" charset="0"/>
                <a:ea typeface="ヒラギノ角ゴ Pro W3"/>
              </a:rPr>
              <a:t>Provider Sites</a:t>
            </a:r>
            <a:r>
              <a:rPr lang="en-US" sz="3200" b="1" kern="0" dirty="0" smtClean="0">
                <a:solidFill>
                  <a:srgbClr val="002060"/>
                </a:solidFill>
                <a:latin typeface="Palatino Linotype" pitchFamily="18" charset="0"/>
                <a:ea typeface="ヒラギノ角ゴ Pro W3"/>
              </a:rPr>
              <a:t>:</a:t>
            </a:r>
            <a:endParaRPr lang="en-US" sz="3200" b="1" kern="0" dirty="0">
              <a:solidFill>
                <a:srgbClr val="FFFFFF"/>
              </a:solidFill>
              <a:latin typeface="Palatino Linotype" pitchFamily="18" charset="0"/>
              <a:ea typeface="ヒラギノ角ゴ Pro W3"/>
            </a:endParaRPr>
          </a:p>
          <a:p>
            <a:pPr marL="800100" lvl="1" indent="-342900" eaLnBrk="0" hangingPunct="0">
              <a:spcBef>
                <a:spcPct val="20000"/>
              </a:spcBef>
              <a:spcAft>
                <a:spcPts val="700"/>
              </a:spcAft>
              <a:buFont typeface="Palatino Linotype" pitchFamily="18" charset="0"/>
              <a:buChar char="Φ"/>
              <a:defRPr/>
            </a:pPr>
            <a:r>
              <a:rPr lang="en-US" sz="2800" b="1" kern="0" dirty="0">
                <a:solidFill>
                  <a:srgbClr val="FFFFFF"/>
                </a:solidFill>
                <a:latin typeface="Palatino Linotype" pitchFamily="18" charset="0"/>
                <a:ea typeface="ヒラギノ角ゴ Pro W3"/>
              </a:rPr>
              <a:t>  </a:t>
            </a:r>
            <a:r>
              <a:rPr lang="en-US" sz="2800" b="1" kern="0" dirty="0" smtClean="0">
                <a:solidFill>
                  <a:srgbClr val="FFFFFF"/>
                </a:solidFill>
                <a:latin typeface="Palatino Linotype" pitchFamily="18" charset="0"/>
                <a:ea typeface="ヒラギノ角ゴ Pro W3"/>
              </a:rPr>
              <a:t>Home care / nursing home</a:t>
            </a:r>
            <a:endParaRPr lang="en-US" sz="2800" b="1" kern="0" dirty="0">
              <a:solidFill>
                <a:srgbClr val="FFFFFF"/>
              </a:solidFill>
              <a:latin typeface="Palatino Linotype" pitchFamily="18" charset="0"/>
              <a:ea typeface="ヒラギノ角ゴ Pro W3"/>
            </a:endParaRPr>
          </a:p>
          <a:p>
            <a:pPr marL="800100" lvl="1" indent="-342900" eaLnBrk="0" hangingPunct="0">
              <a:spcBef>
                <a:spcPct val="20000"/>
              </a:spcBef>
              <a:spcAft>
                <a:spcPts val="700"/>
              </a:spcAft>
              <a:buFont typeface="Palatino Linotype" pitchFamily="18" charset="0"/>
              <a:buChar char="Φ"/>
              <a:defRPr/>
            </a:pPr>
            <a:r>
              <a:rPr lang="en-US" sz="2800" b="1" kern="0" dirty="0">
                <a:solidFill>
                  <a:srgbClr val="FFFFFF"/>
                </a:solidFill>
                <a:latin typeface="Palatino Linotype" pitchFamily="18" charset="0"/>
                <a:ea typeface="ヒラギノ角ゴ Pro W3"/>
              </a:rPr>
              <a:t>  </a:t>
            </a:r>
            <a:r>
              <a:rPr lang="en-US" sz="2800" b="1" kern="0" dirty="0" smtClean="0">
                <a:solidFill>
                  <a:srgbClr val="FFFFFF"/>
                </a:solidFill>
                <a:latin typeface="Palatino Linotype" pitchFamily="18" charset="0"/>
                <a:ea typeface="ヒラギノ角ゴ Pro W3"/>
              </a:rPr>
              <a:t>Varying levels of intensity </a:t>
            </a:r>
            <a:endParaRPr lang="en-US" sz="2800" b="1" kern="0" dirty="0">
              <a:solidFill>
                <a:srgbClr val="FFFFFF"/>
              </a:solidFill>
              <a:latin typeface="Palatino Linotype" pitchFamily="18" charset="0"/>
              <a:ea typeface="ヒラギノ角ゴ Pro W3"/>
            </a:endParaRPr>
          </a:p>
          <a:p>
            <a:pPr marL="342900" indent="-342900" eaLnBrk="0" hangingPunct="0">
              <a:spcBef>
                <a:spcPct val="20000"/>
              </a:spcBef>
              <a:spcAft>
                <a:spcPts val="700"/>
              </a:spcAft>
              <a:defRPr/>
            </a:pPr>
            <a:endParaRPr lang="en-US" sz="3200" b="1" kern="0" dirty="0">
              <a:solidFill>
                <a:srgbClr val="FFFFFF"/>
              </a:solidFill>
              <a:latin typeface="Palatino Linotype" pitchFamily="18" charset="0"/>
              <a:ea typeface="ヒラギノ角ゴ Pro W3"/>
            </a:endParaRPr>
          </a:p>
          <a:p>
            <a:pPr marL="342900" indent="-342900" eaLnBrk="0" hangingPunct="0">
              <a:spcBef>
                <a:spcPct val="20000"/>
              </a:spcBef>
              <a:spcAft>
                <a:spcPts val="700"/>
              </a:spcAft>
              <a:defRPr/>
            </a:pPr>
            <a:endParaRPr lang="en-US" sz="3200" b="1" kern="0" dirty="0">
              <a:solidFill>
                <a:srgbClr val="FFFFFF"/>
              </a:solidFill>
              <a:latin typeface="Palatino Linotype" pitchFamily="18" charset="0"/>
              <a:ea typeface="ヒラギノ角ゴ Pro W3"/>
            </a:endParaRPr>
          </a:p>
          <a:p>
            <a:pPr marL="342900" indent="-342900" eaLnBrk="0" hangingPunct="0">
              <a:spcBef>
                <a:spcPct val="20000"/>
              </a:spcBef>
              <a:spcAft>
                <a:spcPts val="700"/>
              </a:spcAft>
              <a:defRPr/>
            </a:pPr>
            <a:endParaRPr lang="en-US" sz="3200" b="1" kern="0" dirty="0">
              <a:solidFill>
                <a:srgbClr val="FFFFFF"/>
              </a:solidFill>
              <a:latin typeface="Palatino Linotype" pitchFamily="18" charset="0"/>
              <a:ea typeface="ヒラギノ角ゴ Pro W3"/>
            </a:endParaRPr>
          </a:p>
          <a:p>
            <a:pPr lvl="1" fontAlgn="t">
              <a:spcAft>
                <a:spcPts val="700"/>
              </a:spcAft>
              <a:defRPr/>
            </a:pPr>
            <a:r>
              <a:rPr lang="en-US" sz="2800" dirty="0">
                <a:solidFill>
                  <a:schemeClr val="bg1"/>
                </a:solidFill>
                <a:latin typeface="Palatino Linotype"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152400"/>
            <a:ext cx="96012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Center for Coaching </a:t>
            </a:r>
            <a:br>
              <a:rPr lang="en-US" smtClean="0">
                <a:solidFill>
                  <a:srgbClr val="002060"/>
                </a:solidFill>
              </a:rPr>
            </a:br>
            <a:r>
              <a:rPr lang="en-US" smtClean="0">
                <a:solidFill>
                  <a:srgbClr val="002060"/>
                </a:solidFill>
              </a:rPr>
              <a:t>	Supervision &amp; Leadership…</a:t>
            </a:r>
            <a:r>
              <a:rPr lang="en-US" smtClean="0"/>
              <a:t/>
            </a:r>
            <a:br>
              <a:rPr lang="en-US" smtClean="0"/>
            </a:br>
            <a:endParaRPr lang="en-US" smtClean="0"/>
          </a:p>
        </p:txBody>
      </p:sp>
      <p:sp>
        <p:nvSpPr>
          <p:cNvPr id="13315"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457200" y="1447800"/>
            <a:ext cx="9067800" cy="3939540"/>
          </a:xfrm>
          <a:prstGeom prst="rect">
            <a:avLst/>
          </a:prstGeom>
          <a:noFill/>
          <a:ln w="9525">
            <a:noFill/>
            <a:miter lim="800000"/>
            <a:headEnd/>
            <a:tailEnd/>
          </a:ln>
        </p:spPr>
        <p:txBody>
          <a:bodyPr>
            <a:spAutoFit/>
          </a:bodyPr>
          <a:lstStyle/>
          <a:p>
            <a:pPr marL="342900" indent="-342900" eaLnBrk="0" hangingPunct="0">
              <a:spcBef>
                <a:spcPct val="20000"/>
              </a:spcBef>
              <a:spcAft>
                <a:spcPts val="700"/>
              </a:spcAft>
              <a:defRPr/>
            </a:pPr>
            <a:r>
              <a:rPr lang="en-US" sz="3200" b="1" kern="0" dirty="0">
                <a:solidFill>
                  <a:srgbClr val="002060"/>
                </a:solidFill>
                <a:latin typeface="Palatino Linotype" pitchFamily="18" charset="0"/>
                <a:ea typeface="ヒラギノ角ゴ Pro W3"/>
              </a:rPr>
              <a:t>Interventions:</a:t>
            </a:r>
          </a:p>
          <a:p>
            <a:pPr lvl="1" fontAlgn="t">
              <a:spcBef>
                <a:spcPts val="1800"/>
              </a:spcBef>
              <a:spcAft>
                <a:spcPts val="700"/>
              </a:spcAft>
              <a:buFont typeface="Wingdings" pitchFamily="2" charset="2"/>
              <a:buChar char="Ø"/>
              <a:defRPr/>
            </a:pPr>
            <a:r>
              <a:rPr lang="en-US" sz="2800" dirty="0">
                <a:solidFill>
                  <a:schemeClr val="bg1"/>
                </a:solidFill>
                <a:latin typeface="Palatino Linotype" pitchFamily="18" charset="0"/>
              </a:rPr>
              <a:t>  Executive Leader Seminars</a:t>
            </a:r>
          </a:p>
          <a:p>
            <a:pPr lvl="1" fontAlgn="t">
              <a:spcAft>
                <a:spcPts val="700"/>
              </a:spcAft>
              <a:buFont typeface="Wingdings" pitchFamily="2" charset="2"/>
              <a:buChar char="Ø"/>
              <a:defRPr/>
            </a:pPr>
            <a:r>
              <a:rPr lang="en-US" sz="2800" dirty="0">
                <a:solidFill>
                  <a:schemeClr val="bg1"/>
                </a:solidFill>
                <a:latin typeface="Palatino Linotype" pitchFamily="18" charset="0"/>
              </a:rPr>
              <a:t>  Train the Trainer</a:t>
            </a:r>
          </a:p>
          <a:p>
            <a:pPr lvl="1" fontAlgn="t">
              <a:spcAft>
                <a:spcPts val="700"/>
              </a:spcAft>
              <a:buFont typeface="Wingdings" pitchFamily="2" charset="2"/>
              <a:buChar char="Ø"/>
              <a:defRPr/>
            </a:pPr>
            <a:r>
              <a:rPr lang="en-US" sz="2800" dirty="0">
                <a:solidFill>
                  <a:schemeClr val="bg1"/>
                </a:solidFill>
                <a:latin typeface="Palatino Linotype" pitchFamily="18" charset="0"/>
              </a:rPr>
              <a:t>  Cross Functional Team </a:t>
            </a:r>
            <a:r>
              <a:rPr lang="en-US" sz="2800" dirty="0" smtClean="0">
                <a:solidFill>
                  <a:schemeClr val="bg1"/>
                </a:solidFill>
                <a:latin typeface="Palatino Linotype" pitchFamily="18" charset="0"/>
              </a:rPr>
              <a:t>Structure</a:t>
            </a:r>
            <a:endParaRPr lang="en-US" sz="2800" dirty="0">
              <a:solidFill>
                <a:schemeClr val="bg1"/>
              </a:solidFill>
              <a:latin typeface="Palatino Linotype" pitchFamily="18" charset="0"/>
            </a:endParaRPr>
          </a:p>
          <a:p>
            <a:pPr lvl="1" fontAlgn="t">
              <a:spcAft>
                <a:spcPts val="700"/>
              </a:spcAft>
              <a:buFont typeface="Wingdings" pitchFamily="2" charset="2"/>
              <a:buChar char="Ø"/>
              <a:defRPr/>
            </a:pPr>
            <a:r>
              <a:rPr lang="en-US" sz="2800" i="1" dirty="0">
                <a:solidFill>
                  <a:schemeClr val="bg1"/>
                </a:solidFill>
                <a:latin typeface="Palatino Linotype" pitchFamily="18" charset="0"/>
              </a:rPr>
              <a:t>  On-site Boosters</a:t>
            </a:r>
          </a:p>
          <a:p>
            <a:pPr lvl="1" fontAlgn="t">
              <a:spcAft>
                <a:spcPts val="700"/>
              </a:spcAft>
              <a:buFont typeface="Wingdings" pitchFamily="2" charset="2"/>
              <a:buChar char="Ø"/>
              <a:defRPr/>
            </a:pPr>
            <a:r>
              <a:rPr lang="en-US" sz="2800" i="1" dirty="0">
                <a:solidFill>
                  <a:schemeClr val="bg1"/>
                </a:solidFill>
                <a:latin typeface="Palatino Linotype" pitchFamily="18" charset="0"/>
              </a:rPr>
              <a:t>  Peer Gatherings / Executive Leader Summit</a:t>
            </a:r>
          </a:p>
          <a:p>
            <a:pPr lvl="1" fontAlgn="t">
              <a:spcAft>
                <a:spcPts val="700"/>
              </a:spcAft>
              <a:buFont typeface="Wingdings" pitchFamily="2" charset="2"/>
              <a:buChar char="Ø"/>
              <a:defRPr/>
            </a:pPr>
            <a:r>
              <a:rPr lang="en-US" sz="2800" i="1" dirty="0">
                <a:solidFill>
                  <a:schemeClr val="bg1"/>
                </a:solidFill>
                <a:latin typeface="Palatino Linotype" pitchFamily="18" charset="0"/>
              </a:rPr>
              <a:t>  Technical Assistance / Executive </a:t>
            </a:r>
            <a:r>
              <a:rPr lang="en-US" sz="2800" i="1" dirty="0" smtClean="0">
                <a:solidFill>
                  <a:schemeClr val="bg1"/>
                </a:solidFill>
                <a:latin typeface="Palatino Linotype" pitchFamily="18" charset="0"/>
              </a:rPr>
              <a:t>Coaching</a:t>
            </a:r>
            <a:r>
              <a:rPr lang="en-US" sz="2800" dirty="0" smtClean="0">
                <a:solidFill>
                  <a:schemeClr val="bg1"/>
                </a:solidFill>
                <a:latin typeface="Palatino Linotype" pitchFamily="18" charset="0"/>
              </a:rPr>
              <a:t> </a:t>
            </a:r>
            <a:endParaRPr lang="en-US" sz="2800" dirty="0">
              <a:solidFill>
                <a:schemeClr val="bg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152400"/>
            <a:ext cx="96012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Center for Coaching </a:t>
            </a:r>
            <a:br>
              <a:rPr lang="en-US" smtClean="0">
                <a:solidFill>
                  <a:srgbClr val="002060"/>
                </a:solidFill>
              </a:rPr>
            </a:br>
            <a:r>
              <a:rPr lang="en-US" smtClean="0">
                <a:solidFill>
                  <a:srgbClr val="002060"/>
                </a:solidFill>
              </a:rPr>
              <a:t>	Supervision &amp; Leadership…</a:t>
            </a:r>
            <a:r>
              <a:rPr lang="en-US" smtClean="0"/>
              <a:t/>
            </a:r>
            <a:br>
              <a:rPr lang="en-US" smtClean="0"/>
            </a:br>
            <a:endParaRPr lang="en-US" smtClean="0"/>
          </a:p>
        </p:txBody>
      </p:sp>
      <p:sp>
        <p:nvSpPr>
          <p:cNvPr id="15363"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457200" y="1295400"/>
            <a:ext cx="9067800" cy="5411738"/>
          </a:xfrm>
          <a:prstGeom prst="rect">
            <a:avLst/>
          </a:prstGeom>
          <a:noFill/>
          <a:ln w="9525">
            <a:noFill/>
            <a:miter lim="800000"/>
            <a:headEnd/>
            <a:tailEnd/>
          </a:ln>
        </p:spPr>
        <p:txBody>
          <a:bodyPr>
            <a:spAutoFit/>
          </a:bodyPr>
          <a:lstStyle/>
          <a:p>
            <a:pPr marL="342900" indent="-342900" eaLnBrk="0" hangingPunct="0">
              <a:spcBef>
                <a:spcPct val="20000"/>
              </a:spcBef>
              <a:spcAft>
                <a:spcPts val="0"/>
              </a:spcAft>
              <a:defRPr/>
            </a:pPr>
            <a:r>
              <a:rPr lang="en-US" sz="3200" b="1" kern="0" dirty="0">
                <a:solidFill>
                  <a:srgbClr val="002060"/>
                </a:solidFill>
                <a:latin typeface="Palatino Linotype" pitchFamily="18" charset="0"/>
                <a:ea typeface="ヒラギノ角ゴ Pro W3"/>
              </a:rPr>
              <a:t>Evaluation Activities:</a:t>
            </a:r>
          </a:p>
          <a:p>
            <a:pPr lvl="1" fontAlgn="t">
              <a:spcBef>
                <a:spcPts val="1800"/>
              </a:spcBef>
              <a:spcAft>
                <a:spcPts val="700"/>
              </a:spcAft>
              <a:buFont typeface="Wingdings" pitchFamily="2" charset="2"/>
              <a:buChar char="Ø"/>
              <a:defRPr/>
            </a:pPr>
            <a:r>
              <a:rPr lang="en-US" sz="2800" dirty="0">
                <a:solidFill>
                  <a:schemeClr val="bg1"/>
                </a:solidFill>
                <a:latin typeface="Palatino Linotype" pitchFamily="18" charset="0"/>
              </a:rPr>
              <a:t>  </a:t>
            </a:r>
            <a:r>
              <a:rPr lang="en-US" sz="2800" dirty="0" smtClean="0">
                <a:solidFill>
                  <a:schemeClr val="bg1"/>
                </a:solidFill>
                <a:latin typeface="Palatino Linotype" pitchFamily="18" charset="0"/>
              </a:rPr>
              <a:t>Baseline - </a:t>
            </a:r>
            <a:r>
              <a:rPr lang="en-US" sz="2800" dirty="0" err="1" smtClean="0">
                <a:solidFill>
                  <a:schemeClr val="bg1"/>
                </a:solidFill>
                <a:latin typeface="Palatino Linotype" pitchFamily="18" charset="0"/>
              </a:rPr>
              <a:t>Endline</a:t>
            </a:r>
            <a:r>
              <a:rPr lang="en-US" sz="2800" dirty="0" smtClean="0">
                <a:solidFill>
                  <a:schemeClr val="bg1"/>
                </a:solidFill>
                <a:latin typeface="Palatino Linotype" pitchFamily="18" charset="0"/>
              </a:rPr>
              <a:t>  Satisfaction Surveys </a:t>
            </a:r>
            <a:endParaRPr lang="en-US" sz="2800" dirty="0">
              <a:solidFill>
                <a:schemeClr val="bg1"/>
              </a:solidFill>
              <a:latin typeface="Palatino Linotype" pitchFamily="18" charset="0"/>
            </a:endParaRPr>
          </a:p>
          <a:p>
            <a:pPr lvl="1" fontAlgn="t">
              <a:spcAft>
                <a:spcPts val="700"/>
              </a:spcAft>
              <a:buFont typeface="Wingdings" pitchFamily="2" charset="2"/>
              <a:buChar char="Ø"/>
              <a:defRPr/>
            </a:pPr>
            <a:r>
              <a:rPr lang="en-US" sz="2800" dirty="0" smtClean="0">
                <a:solidFill>
                  <a:schemeClr val="bg1"/>
                </a:solidFill>
                <a:latin typeface="Palatino Linotype" pitchFamily="18" charset="0"/>
              </a:rPr>
              <a:t>  Turnover </a:t>
            </a:r>
            <a:r>
              <a:rPr lang="en-US" sz="2800" dirty="0">
                <a:solidFill>
                  <a:schemeClr val="bg1"/>
                </a:solidFill>
                <a:latin typeface="Palatino Linotype" pitchFamily="18" charset="0"/>
              </a:rPr>
              <a:t>Data </a:t>
            </a:r>
          </a:p>
          <a:p>
            <a:pPr lvl="1" fontAlgn="t">
              <a:spcAft>
                <a:spcPts val="700"/>
              </a:spcAft>
              <a:buFont typeface="Wingdings" pitchFamily="2" charset="2"/>
              <a:buChar char="Ø"/>
              <a:defRPr/>
            </a:pPr>
            <a:r>
              <a:rPr lang="en-US" sz="2800" i="1" dirty="0">
                <a:solidFill>
                  <a:schemeClr val="bg1"/>
                </a:solidFill>
                <a:latin typeface="Palatino Linotype" pitchFamily="18" charset="0"/>
              </a:rPr>
              <a:t>  Executive Leader Interviews</a:t>
            </a:r>
          </a:p>
          <a:p>
            <a:pPr lvl="1" fontAlgn="t">
              <a:spcAft>
                <a:spcPts val="700"/>
              </a:spcAft>
              <a:buFont typeface="Wingdings" pitchFamily="2" charset="2"/>
              <a:buChar char="Ø"/>
              <a:defRPr/>
            </a:pPr>
            <a:r>
              <a:rPr lang="en-US" sz="2800" i="1" dirty="0">
                <a:solidFill>
                  <a:schemeClr val="bg1"/>
                </a:solidFill>
                <a:latin typeface="Palatino Linotype" pitchFamily="18" charset="0"/>
              </a:rPr>
              <a:t>  Trainer Interviews</a:t>
            </a:r>
          </a:p>
          <a:p>
            <a:pPr lvl="1" fontAlgn="t">
              <a:spcAft>
                <a:spcPts val="700"/>
              </a:spcAft>
              <a:buFont typeface="Wingdings" pitchFamily="2" charset="2"/>
              <a:buChar char="Ø"/>
              <a:defRPr/>
            </a:pPr>
            <a:r>
              <a:rPr lang="en-US" sz="2800" i="1" dirty="0">
                <a:solidFill>
                  <a:schemeClr val="bg1"/>
                </a:solidFill>
                <a:latin typeface="Palatino Linotype" pitchFamily="18" charset="0"/>
              </a:rPr>
              <a:t>  Cross Functional Team Focus Groups</a:t>
            </a:r>
          </a:p>
          <a:p>
            <a:pPr lvl="1" fontAlgn="t">
              <a:spcAft>
                <a:spcPts val="700"/>
              </a:spcAft>
              <a:buFont typeface="Wingdings" pitchFamily="2" charset="2"/>
              <a:buChar char="Ø"/>
              <a:defRPr/>
            </a:pPr>
            <a:r>
              <a:rPr lang="en-US" sz="2800" i="1" dirty="0">
                <a:solidFill>
                  <a:schemeClr val="bg1"/>
                </a:solidFill>
                <a:latin typeface="Palatino Linotype" pitchFamily="18" charset="0"/>
              </a:rPr>
              <a:t>  Supervisor Focus Groups</a:t>
            </a:r>
          </a:p>
          <a:p>
            <a:pPr lvl="1" fontAlgn="t">
              <a:spcAft>
                <a:spcPts val="700"/>
              </a:spcAft>
              <a:buFont typeface="Wingdings" pitchFamily="2" charset="2"/>
              <a:buChar char="Ø"/>
              <a:defRPr/>
            </a:pPr>
            <a:r>
              <a:rPr lang="en-US" sz="2800" i="1" dirty="0">
                <a:solidFill>
                  <a:schemeClr val="bg1"/>
                </a:solidFill>
                <a:latin typeface="Palatino Linotype" pitchFamily="18" charset="0"/>
              </a:rPr>
              <a:t>  Direct-Care Worker Focus Groups</a:t>
            </a: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defRPr/>
            </a:pPr>
            <a:r>
              <a:rPr lang="en-US" sz="2800" dirty="0">
                <a:solidFill>
                  <a:schemeClr val="bg1"/>
                </a:solidFill>
                <a:latin typeface="Palatino Linotype"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152400"/>
            <a:ext cx="96012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Center for Coaching </a:t>
            </a:r>
            <a:br>
              <a:rPr lang="en-US" smtClean="0">
                <a:solidFill>
                  <a:srgbClr val="002060"/>
                </a:solidFill>
              </a:rPr>
            </a:br>
            <a:r>
              <a:rPr lang="en-US" smtClean="0">
                <a:solidFill>
                  <a:srgbClr val="002060"/>
                </a:solidFill>
              </a:rPr>
              <a:t>	Supervision &amp; Leadership…</a:t>
            </a:r>
            <a:r>
              <a:rPr lang="en-US" smtClean="0"/>
              <a:t/>
            </a:r>
            <a:br>
              <a:rPr lang="en-US" smtClean="0"/>
            </a:br>
            <a:endParaRPr lang="en-US" smtClean="0"/>
          </a:p>
        </p:txBody>
      </p:sp>
      <p:sp>
        <p:nvSpPr>
          <p:cNvPr id="16387"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457200" y="1524000"/>
            <a:ext cx="9067800" cy="6812121"/>
          </a:xfrm>
          <a:prstGeom prst="rect">
            <a:avLst/>
          </a:prstGeom>
          <a:noFill/>
          <a:ln w="9525">
            <a:noFill/>
            <a:miter lim="800000"/>
            <a:headEnd/>
            <a:tailEnd/>
          </a:ln>
        </p:spPr>
        <p:txBody>
          <a:bodyPr>
            <a:spAutoFit/>
          </a:bodyPr>
          <a:lstStyle/>
          <a:p>
            <a:pPr marL="342900" indent="-342900" eaLnBrk="0" hangingPunct="0">
              <a:spcBef>
                <a:spcPct val="20000"/>
              </a:spcBef>
              <a:spcAft>
                <a:spcPts val="1000"/>
              </a:spcAft>
              <a:defRPr/>
            </a:pPr>
            <a:r>
              <a:rPr lang="en-US" sz="3200" b="1" kern="0" dirty="0">
                <a:solidFill>
                  <a:srgbClr val="002060"/>
                </a:solidFill>
                <a:latin typeface="Palatino Linotype" pitchFamily="18" charset="0"/>
                <a:ea typeface="ヒラギノ角ゴ Pro W3"/>
              </a:rPr>
              <a:t>Nursing Homes:</a:t>
            </a:r>
          </a:p>
          <a:p>
            <a:pPr lvl="1" fontAlgn="t">
              <a:spcBef>
                <a:spcPts val="600"/>
              </a:spcBef>
              <a:spcAft>
                <a:spcPts val="1000"/>
              </a:spcAft>
              <a:buFont typeface="Wingdings" pitchFamily="2" charset="2"/>
              <a:buChar char="Ø"/>
              <a:defRPr/>
            </a:pPr>
            <a:r>
              <a:rPr lang="en-US" sz="2800" dirty="0">
                <a:solidFill>
                  <a:schemeClr val="bg1"/>
                </a:solidFill>
                <a:latin typeface="Palatino Linotype" pitchFamily="18" charset="0"/>
              </a:rPr>
              <a:t>  Beth Abraham - New York - 300 CNAs</a:t>
            </a:r>
          </a:p>
          <a:p>
            <a:pPr lvl="1" fontAlgn="t">
              <a:spcAft>
                <a:spcPts val="1000"/>
              </a:spcAft>
              <a:buFont typeface="Wingdings" pitchFamily="2" charset="2"/>
              <a:buChar char="Ø"/>
              <a:defRPr/>
            </a:pPr>
            <a:r>
              <a:rPr lang="en-US" sz="2800" dirty="0">
                <a:solidFill>
                  <a:schemeClr val="bg1"/>
                </a:solidFill>
                <a:latin typeface="Palatino Linotype" pitchFamily="18" charset="0"/>
              </a:rPr>
              <a:t>  </a:t>
            </a:r>
            <a:r>
              <a:rPr lang="en-US" sz="2800" dirty="0" err="1">
                <a:solidFill>
                  <a:schemeClr val="bg1"/>
                </a:solidFill>
                <a:latin typeface="Palatino Linotype" pitchFamily="18" charset="0"/>
              </a:rPr>
              <a:t>Loretto</a:t>
            </a:r>
            <a:r>
              <a:rPr lang="en-US" sz="2800" dirty="0">
                <a:solidFill>
                  <a:schemeClr val="bg1"/>
                </a:solidFill>
                <a:latin typeface="Palatino Linotype" pitchFamily="18" charset="0"/>
              </a:rPr>
              <a:t> Fahey - New York - 150 CNAs </a:t>
            </a:r>
          </a:p>
          <a:p>
            <a:pPr lvl="1" fontAlgn="t">
              <a:spcAft>
                <a:spcPts val="1000"/>
              </a:spcAft>
              <a:buFont typeface="Wingdings" pitchFamily="2" charset="2"/>
              <a:buChar char="Ø"/>
              <a:defRPr/>
            </a:pPr>
            <a:r>
              <a:rPr lang="en-US" sz="2800" dirty="0" smtClean="0">
                <a:solidFill>
                  <a:schemeClr val="bg1"/>
                </a:solidFill>
                <a:latin typeface="Palatino Linotype" pitchFamily="18" charset="0"/>
              </a:rPr>
              <a:t>  Fairview </a:t>
            </a:r>
            <a:r>
              <a:rPr lang="en-US" sz="2800" dirty="0">
                <a:solidFill>
                  <a:schemeClr val="bg1"/>
                </a:solidFill>
                <a:latin typeface="Palatino Linotype" pitchFamily="18" charset="0"/>
              </a:rPr>
              <a:t>Beth Pike - Pennsylvania - 91 CNAs</a:t>
            </a:r>
          </a:p>
          <a:p>
            <a:pPr lvl="1" fontAlgn="t">
              <a:spcAft>
                <a:spcPts val="1000"/>
              </a:spcAft>
              <a:buFont typeface="Wingdings" pitchFamily="2" charset="2"/>
              <a:buChar char="Ø"/>
              <a:defRPr/>
            </a:pPr>
            <a:r>
              <a:rPr lang="en-US" sz="2800" dirty="0">
                <a:solidFill>
                  <a:schemeClr val="bg1"/>
                </a:solidFill>
                <a:latin typeface="Palatino Linotype" pitchFamily="18" charset="0"/>
              </a:rPr>
              <a:t>  Sterling - Pennsylvania - 90 CNAs</a:t>
            </a:r>
          </a:p>
          <a:p>
            <a:pPr lvl="1" fontAlgn="t">
              <a:spcAft>
                <a:spcPts val="1000"/>
              </a:spcAft>
              <a:buFont typeface="Wingdings" pitchFamily="2" charset="2"/>
              <a:buChar char="Ø"/>
              <a:defRPr/>
            </a:pPr>
            <a:r>
              <a:rPr lang="en-US" sz="2800" dirty="0">
                <a:solidFill>
                  <a:schemeClr val="bg1"/>
                </a:solidFill>
                <a:latin typeface="Palatino Linotype" pitchFamily="18" charset="0"/>
              </a:rPr>
              <a:t>  Loomis House - Massachusetts - 52 CNAs</a:t>
            </a:r>
          </a:p>
          <a:p>
            <a:pPr lvl="1" fontAlgn="t">
              <a:spcAft>
                <a:spcPts val="1000"/>
              </a:spcAft>
              <a:buFont typeface="Wingdings" pitchFamily="2" charset="2"/>
              <a:buChar char="Ø"/>
              <a:defRPr/>
            </a:pPr>
            <a:r>
              <a:rPr lang="en-US" sz="2800" dirty="0">
                <a:solidFill>
                  <a:schemeClr val="bg1"/>
                </a:solidFill>
                <a:latin typeface="Palatino Linotype" pitchFamily="18" charset="0"/>
              </a:rPr>
              <a:t>  Orchard Cove - Massachusetts - 38 CNAs</a:t>
            </a: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defRPr/>
            </a:pPr>
            <a:r>
              <a:rPr lang="en-US" sz="2800" dirty="0">
                <a:solidFill>
                  <a:schemeClr val="bg1"/>
                </a:solidFill>
                <a:latin typeface="Palatino Linotype"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152400"/>
            <a:ext cx="9601200" cy="914400"/>
          </a:xfrm>
        </p:spPr>
        <p:txBody>
          <a:bodyPr/>
          <a:lstStyle/>
          <a:p>
            <a:pPr eaLnBrk="1" hangingPunct="1"/>
            <a:r>
              <a:rPr lang="en-US" smtClean="0"/>
              <a:t/>
            </a:r>
            <a:br>
              <a:rPr lang="en-US" smtClean="0"/>
            </a:br>
            <a:r>
              <a:rPr lang="en-US" smtClean="0">
                <a:solidFill>
                  <a:srgbClr val="002060"/>
                </a:solidFill>
              </a:rPr>
              <a:t>PHI’s</a:t>
            </a:r>
            <a:r>
              <a:rPr lang="en-US" smtClean="0"/>
              <a:t> </a:t>
            </a:r>
            <a:r>
              <a:rPr lang="en-US" smtClean="0">
                <a:solidFill>
                  <a:srgbClr val="002060"/>
                </a:solidFill>
              </a:rPr>
              <a:t>Center for Coaching </a:t>
            </a:r>
            <a:br>
              <a:rPr lang="en-US" smtClean="0">
                <a:solidFill>
                  <a:srgbClr val="002060"/>
                </a:solidFill>
              </a:rPr>
            </a:br>
            <a:r>
              <a:rPr lang="en-US" smtClean="0">
                <a:solidFill>
                  <a:srgbClr val="002060"/>
                </a:solidFill>
              </a:rPr>
              <a:t>	Supervision &amp; Leadership…</a:t>
            </a:r>
            <a:r>
              <a:rPr lang="en-US" smtClean="0"/>
              <a:t/>
            </a:r>
            <a:br>
              <a:rPr lang="en-US" smtClean="0"/>
            </a:br>
            <a:endParaRPr lang="en-US" smtClean="0"/>
          </a:p>
        </p:txBody>
      </p:sp>
      <p:sp>
        <p:nvSpPr>
          <p:cNvPr id="17411" name="Text Box 2"/>
          <p:cNvSpPr txBox="1">
            <a:spLocks noChangeArrowheads="1"/>
          </p:cNvSpPr>
          <p:nvPr/>
        </p:nvSpPr>
        <p:spPr bwMode="auto">
          <a:xfrm>
            <a:off x="1600200" y="1371600"/>
            <a:ext cx="7010400" cy="46196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1" name="Text Box 3"/>
          <p:cNvSpPr txBox="1">
            <a:spLocks noChangeArrowheads="1"/>
          </p:cNvSpPr>
          <p:nvPr/>
        </p:nvSpPr>
        <p:spPr bwMode="auto">
          <a:xfrm>
            <a:off x="457200" y="1600200"/>
            <a:ext cx="9067800" cy="7332777"/>
          </a:xfrm>
          <a:prstGeom prst="rect">
            <a:avLst/>
          </a:prstGeom>
          <a:noFill/>
          <a:ln w="9525">
            <a:noFill/>
            <a:miter lim="800000"/>
            <a:headEnd/>
            <a:tailEnd/>
          </a:ln>
        </p:spPr>
        <p:txBody>
          <a:bodyPr>
            <a:spAutoFit/>
          </a:bodyPr>
          <a:lstStyle/>
          <a:p>
            <a:pPr marL="342900" indent="-342900" eaLnBrk="0" hangingPunct="0">
              <a:spcBef>
                <a:spcPct val="20000"/>
              </a:spcBef>
              <a:spcAft>
                <a:spcPts val="1000"/>
              </a:spcAft>
              <a:defRPr/>
            </a:pPr>
            <a:r>
              <a:rPr lang="en-US" sz="3200" b="1" kern="0" dirty="0">
                <a:solidFill>
                  <a:srgbClr val="002060"/>
                </a:solidFill>
                <a:latin typeface="Palatino Linotype" pitchFamily="18" charset="0"/>
                <a:ea typeface="ヒラギノ角ゴ Pro W3"/>
              </a:rPr>
              <a:t>Home Care:</a:t>
            </a:r>
          </a:p>
          <a:p>
            <a:pPr lvl="1" fontAlgn="t">
              <a:spcBef>
                <a:spcPts val="600"/>
              </a:spcBef>
              <a:spcAft>
                <a:spcPts val="1000"/>
              </a:spcAft>
              <a:buFont typeface="Wingdings" pitchFamily="2" charset="2"/>
              <a:buChar char="Ø"/>
              <a:defRPr/>
            </a:pPr>
            <a:r>
              <a:rPr lang="en-US" sz="2800" dirty="0">
                <a:solidFill>
                  <a:schemeClr val="bg1"/>
                </a:solidFill>
                <a:latin typeface="Palatino Linotype" pitchFamily="18" charset="0"/>
              </a:rPr>
              <a:t>  Partners in Care - New York - 8400 HHAs/PCAs</a:t>
            </a:r>
          </a:p>
          <a:p>
            <a:pPr lvl="1" fontAlgn="t">
              <a:spcAft>
                <a:spcPts val="1000"/>
              </a:spcAft>
              <a:buFont typeface="Wingdings" pitchFamily="2" charset="2"/>
              <a:buChar char="Ø"/>
              <a:defRPr/>
            </a:pPr>
            <a:r>
              <a:rPr lang="en-US" sz="2800" dirty="0">
                <a:solidFill>
                  <a:schemeClr val="bg1"/>
                </a:solidFill>
                <a:latin typeface="Palatino Linotype" pitchFamily="18" charset="0"/>
              </a:rPr>
              <a:t>  Partners Boston - Massachusetts - 400 HHAs</a:t>
            </a:r>
          </a:p>
          <a:p>
            <a:pPr lvl="1" fontAlgn="t">
              <a:spcAft>
                <a:spcPts val="1000"/>
              </a:spcAft>
              <a:buFont typeface="Wingdings" pitchFamily="2" charset="2"/>
              <a:buChar char="Ø"/>
              <a:defRPr/>
            </a:pPr>
            <a:r>
              <a:rPr lang="en-US" sz="2800" dirty="0">
                <a:solidFill>
                  <a:schemeClr val="bg1"/>
                </a:solidFill>
                <a:latin typeface="Palatino Linotype" pitchFamily="18" charset="0"/>
              </a:rPr>
              <a:t>  VNA of Central Jersey - New Jersey - 200 HHAs</a:t>
            </a:r>
          </a:p>
          <a:p>
            <a:pPr lvl="1" fontAlgn="t">
              <a:spcAft>
                <a:spcPts val="1000"/>
              </a:spcAft>
              <a:buFont typeface="Wingdings" pitchFamily="2" charset="2"/>
              <a:buChar char="Ø"/>
              <a:defRPr/>
            </a:pPr>
            <a:r>
              <a:rPr lang="en-US" sz="2800" dirty="0">
                <a:solidFill>
                  <a:schemeClr val="bg1"/>
                </a:solidFill>
                <a:latin typeface="Palatino Linotype" pitchFamily="18" charset="0"/>
              </a:rPr>
              <a:t>  VNA of Indiana - Pennsylvania - 90 HHAs</a:t>
            </a:r>
          </a:p>
          <a:p>
            <a:pPr lvl="1" fontAlgn="t">
              <a:spcAft>
                <a:spcPts val="1000"/>
              </a:spcAft>
              <a:buFont typeface="Wingdings" pitchFamily="2" charset="2"/>
              <a:buChar char="Ø"/>
              <a:defRPr/>
            </a:pPr>
            <a:r>
              <a:rPr lang="en-US" sz="2800" dirty="0">
                <a:solidFill>
                  <a:schemeClr val="bg1"/>
                </a:solidFill>
                <a:latin typeface="Palatino Linotype" pitchFamily="18" charset="0"/>
              </a:rPr>
              <a:t>  CH&amp;H - New Hampshire - 82 HHAs/PCAs</a:t>
            </a:r>
          </a:p>
          <a:p>
            <a:pPr lvl="1" fontAlgn="t">
              <a:spcAft>
                <a:spcPts val="1000"/>
              </a:spcAft>
              <a:buFont typeface="Wingdings" pitchFamily="2" charset="2"/>
              <a:buChar char="Ø"/>
              <a:defRPr/>
            </a:pPr>
            <a:r>
              <a:rPr lang="en-US" sz="2800" dirty="0">
                <a:solidFill>
                  <a:schemeClr val="bg1"/>
                </a:solidFill>
                <a:latin typeface="Palatino Linotype" pitchFamily="18" charset="0"/>
              </a:rPr>
              <a:t>  Keystone - Pennsylvania - 55 HHAs/PCAs</a:t>
            </a: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buFont typeface="Wingdings" pitchFamily="2" charset="2"/>
              <a:buChar char="Ø"/>
              <a:defRPr/>
            </a:pPr>
            <a:endParaRPr lang="en-US" sz="2800" dirty="0">
              <a:solidFill>
                <a:schemeClr val="bg1"/>
              </a:solidFill>
              <a:latin typeface="Palatino Linotype" pitchFamily="18" charset="0"/>
            </a:endParaRPr>
          </a:p>
          <a:p>
            <a:pPr lvl="1" fontAlgn="t">
              <a:spcAft>
                <a:spcPts val="700"/>
              </a:spcAft>
              <a:defRPr/>
            </a:pPr>
            <a:r>
              <a:rPr lang="en-US" sz="2800" dirty="0">
                <a:solidFill>
                  <a:schemeClr val="bg1"/>
                </a:solidFill>
                <a:latin typeface="Palatino Linotype"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3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9272</TotalTime>
  <Words>1045</Words>
  <Application>Microsoft Office PowerPoint</Application>
  <PresentationFormat>On-screen Show (4:3)</PresentationFormat>
  <Paragraphs>175</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Blank Presentation</vt:lpstr>
      <vt:lpstr>Document</vt:lpstr>
      <vt:lpstr> The Coaching Approach      to Relationship-Centered Care  </vt:lpstr>
      <vt:lpstr>  PHI’s Coaching ApproachSM… </vt:lpstr>
      <vt:lpstr> PHI’s Five Universal Coaching Skills… </vt:lpstr>
      <vt:lpstr> PHI’s Center for Coaching   Supervision &amp; Leadership… </vt:lpstr>
      <vt:lpstr> PHI’s Center for Coaching   Supervision &amp; Leadership… </vt:lpstr>
      <vt:lpstr> PHI’s Center for Coaching   Supervision &amp; Leadership… </vt:lpstr>
      <vt:lpstr> PHI’s Center for Coaching   Supervision &amp; Leadership… </vt:lpstr>
      <vt:lpstr> PHI’s Center for Coaching   Supervision &amp; Leadership… </vt:lpstr>
      <vt:lpstr> PHI’s Center for Coaching   Supervision &amp; Leadership… </vt:lpstr>
      <vt:lpstr>Coaching Supervision uptake: </vt:lpstr>
      <vt:lpstr>  CCSL Supervision &amp; Job Satisfaction… </vt:lpstr>
      <vt:lpstr>  Increased efficiencies… </vt:lpstr>
      <vt:lpstr>  Residents and clients… </vt:lpstr>
      <vt:lpstr>  One Site’s Health Outcomes… </vt:lpstr>
      <vt:lpstr>  Organizational transformation… </vt:lpstr>
      <vt:lpstr> PHI’s Distillation… </vt:lpstr>
      <vt:lpstr>Slide 17</vt:lpstr>
    </vt:vector>
  </TitlesOfParts>
  <Company>Judy Carter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Carter</dc:creator>
  <cp:lastModifiedBy>Steven Dawson</cp:lastModifiedBy>
  <cp:revision>727</cp:revision>
  <dcterms:created xsi:type="dcterms:W3CDTF">2008-04-17T14:57:33Z</dcterms:created>
  <dcterms:modified xsi:type="dcterms:W3CDTF">2010-11-22T15:41:48Z</dcterms:modified>
</cp:coreProperties>
</file>