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1" r:id="rId3"/>
    <p:sldMasterId id="2147483692" r:id="rId4"/>
    <p:sldMasterId id="2147483717" r:id="rId5"/>
  </p:sldMasterIdLst>
  <p:notesMasterIdLst>
    <p:notesMasterId r:id="rId25"/>
  </p:notesMasterIdLst>
  <p:sldIdLst>
    <p:sldId id="284" r:id="rId6"/>
    <p:sldId id="263" r:id="rId7"/>
    <p:sldId id="259" r:id="rId8"/>
    <p:sldId id="291" r:id="rId9"/>
    <p:sldId id="292" r:id="rId10"/>
    <p:sldId id="262" r:id="rId11"/>
    <p:sldId id="286" r:id="rId12"/>
    <p:sldId id="267" r:id="rId13"/>
    <p:sldId id="270" r:id="rId14"/>
    <p:sldId id="276" r:id="rId15"/>
    <p:sldId id="274" r:id="rId16"/>
    <p:sldId id="279" r:id="rId17"/>
    <p:sldId id="275" r:id="rId18"/>
    <p:sldId id="280" r:id="rId19"/>
    <p:sldId id="293" r:id="rId20"/>
    <p:sldId id="281" r:id="rId21"/>
    <p:sldId id="282" r:id="rId22"/>
    <p:sldId id="283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7"/>
    <a:srgbClr val="000000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5EFB8-DB82-4CA1-B3C1-F6E281408880}" type="datetimeFigureOut">
              <a:rPr lang="en-US" smtClean="0"/>
              <a:pPr/>
              <a:t>11/23/2010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2DF5A-8B18-4AC8-A9C5-351309B9A8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-aim.org/2003/defined2.html#reach" TargetMode="External"/><Relationship Id="rId7" Type="http://schemas.openxmlformats.org/officeDocument/2006/relationships/hyperlink" Target="http://www.re-aim.org/2003/defined2.html#maintai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re-aim.org/2003/defined2.html#implement" TargetMode="External"/><Relationship Id="rId5" Type="http://schemas.openxmlformats.org/officeDocument/2006/relationships/hyperlink" Target="http://www.re-aim.org/2003/defined2.html#adoption" TargetMode="External"/><Relationship Id="rId4" Type="http://schemas.openxmlformats.org/officeDocument/2006/relationships/hyperlink" Target="http://www.re-aim.org/2003/defined2.html#efficac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AAAF3-B51F-48B2-9529-19368F9D8A9B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93" y="4342536"/>
            <a:ext cx="5029615" cy="4114643"/>
          </a:xfrm>
          <a:noFill/>
          <a:ln/>
        </p:spPr>
        <p:txBody>
          <a:bodyPr/>
          <a:lstStyle/>
          <a:p>
            <a:pPr eaLnBrk="1" hangingPunct="1"/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A494C-1187-49CE-92D5-DC63DBC8F7C4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161FB-9CCD-41AA-983E-6B04C821D753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18E25-06CE-4792-852D-1678F88C3E96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cs typeface="Arial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C0874-6A8E-4CDE-80C5-B20E9562408F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B327D-3461-4017-8BFE-1A2F2102F8C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CDE40-B67C-42ED-BB7A-32F7B9A18FF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and individual</a:t>
            </a:r>
          </a:p>
          <a:p>
            <a:endParaRPr lang="en-US" dirty="0"/>
          </a:p>
          <a:p>
            <a:r>
              <a:rPr lang="en-US" dirty="0"/>
              <a:t>Home and agency settings</a:t>
            </a:r>
          </a:p>
          <a:p>
            <a:endParaRPr lang="en-US" dirty="0"/>
          </a:p>
          <a:p>
            <a:r>
              <a:rPr lang="en-US" dirty="0"/>
              <a:t>Professional and lay interventionists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The RE-AIM framework provides public health and community settings a systematic way to approach health behavior promotion planning, design, and evaluation.  </a:t>
            </a: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hlinkClick r:id="rId3"/>
              </a:rPr>
              <a:t>Reach</a:t>
            </a:r>
            <a:r>
              <a:rPr lang="en-US" dirty="0" smtClean="0">
                <a:latin typeface="Times New Roman" pitchFamily="18" charset="0"/>
              </a:rPr>
              <a:t> the target population</a:t>
            </a:r>
          </a:p>
          <a:p>
            <a:r>
              <a:rPr lang="en-US" b="1" dirty="0" smtClean="0">
                <a:latin typeface="Times New Roman" pitchFamily="18" charset="0"/>
                <a:hlinkClick r:id="rId4"/>
              </a:rPr>
              <a:t>Efficacy</a:t>
            </a:r>
            <a:r>
              <a:rPr lang="en-US" dirty="0" smtClean="0">
                <a:latin typeface="Times New Roman" pitchFamily="18" charset="0"/>
              </a:rPr>
              <a:t> or effectiveness</a:t>
            </a:r>
          </a:p>
          <a:p>
            <a:r>
              <a:rPr lang="en-US" b="1" dirty="0" smtClean="0">
                <a:latin typeface="Times New Roman" pitchFamily="18" charset="0"/>
                <a:hlinkClick r:id="rId5"/>
              </a:rPr>
              <a:t>Adoption</a:t>
            </a:r>
            <a:r>
              <a:rPr lang="en-US" dirty="0" smtClean="0">
                <a:latin typeface="Times New Roman" pitchFamily="18" charset="0"/>
              </a:rPr>
              <a:t> by target settings or institutions</a:t>
            </a:r>
          </a:p>
          <a:p>
            <a:r>
              <a:rPr lang="en-US" b="1" dirty="0" smtClean="0">
                <a:latin typeface="Times New Roman" pitchFamily="18" charset="0"/>
                <a:hlinkClick r:id="rId6"/>
              </a:rPr>
              <a:t>Implementation</a:t>
            </a:r>
            <a:r>
              <a:rPr lang="en-US" dirty="0" smtClean="0">
                <a:latin typeface="Times New Roman" pitchFamily="18" charset="0"/>
              </a:rPr>
              <a:t> - consistency of delivery of intervention</a:t>
            </a:r>
          </a:p>
          <a:p>
            <a:r>
              <a:rPr lang="en-US" b="1" dirty="0" smtClean="0">
                <a:latin typeface="Times New Roman" pitchFamily="18" charset="0"/>
                <a:hlinkClick r:id="rId7"/>
              </a:rPr>
              <a:t>Maintenance</a:t>
            </a:r>
            <a:r>
              <a:rPr lang="en-US" dirty="0" smtClean="0">
                <a:latin typeface="Times New Roman" pitchFamily="18" charset="0"/>
              </a:rPr>
              <a:t> of intervention effects in individuals and populations over time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491"/>
            <a:fld id="{2AB632C1-13CD-4AE4-922E-09377813A414}" type="slidenum">
              <a:rPr lang="en-US" smtClean="0">
                <a:latin typeface="Times New Roman" pitchFamily="18" charset="0"/>
              </a:rPr>
              <a:pPr defTabSz="920491"/>
              <a:t>10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622800"/>
            <a:ext cx="87725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AE2A3-8FC0-4B85-B6C5-9BBB32A38A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622800"/>
            <a:ext cx="87725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D8FCE-F747-4045-88EF-5557396B48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CD966-9D18-4539-A96D-257C324435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100139"/>
            <a:ext cx="8229600" cy="4904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0275"/>
            <a:ext cx="2895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7785E-94D8-4C7D-B10E-53587F2A97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Diagonal Corner Rectangle 3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27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A6465B-641A-4102-976A-058686E9E0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9D8CE-8D75-4B37-8432-4CCABADDDC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2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2ABB5-8BE7-4740-BEB3-49FC7D4EB7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B3345-5CBB-4FD4-A5D8-1C86CBC382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Diagonal Corner Rectangle 5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14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6"/>
          <p:cNvSpPr>
            <a:spLocks noChangeAspect="1" noChangeArrowheads="1"/>
          </p:cNvSpPr>
          <p:nvPr userDrawn="1"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/>
                </a:solidFill>
                <a:latin typeface="Arial" charset="0"/>
              </a:rPr>
              <a:t>© </a:t>
            </a:r>
            <a:r>
              <a:rPr lang="en-US" sz="700" dirty="0" smtClean="0">
                <a:solidFill>
                  <a:prstClr val="black"/>
                </a:solidFill>
                <a:latin typeface="Arial" charset="0"/>
              </a:rPr>
              <a:t>2010. </a:t>
            </a:r>
            <a:r>
              <a:rPr lang="en-US" sz="700" dirty="0">
                <a:solidFill>
                  <a:prstClr val="black"/>
                </a:solidFill>
                <a:latin typeface="Arial" charset="0"/>
              </a:rPr>
              <a:t>National Council on Aging</a:t>
            </a:r>
          </a:p>
        </p:txBody>
      </p:sp>
      <p:sp>
        <p:nvSpPr>
          <p:cNvPr id="12" name="Text Box 47"/>
          <p:cNvSpPr txBox="1">
            <a:spLocks noChangeArrowheads="1"/>
          </p:cNvSpPr>
          <p:nvPr userDrawn="1"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Georgia" pitchFamily="18" charset="0"/>
              </a:rPr>
              <a:t>A non-profit service and advocacy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85AE3-720C-406F-A671-E30A3E9BF2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E4F00-0585-40F3-BDDB-D55DF861AF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9263" y="1006475"/>
            <a:ext cx="8229600" cy="51371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294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4E7802-554C-4919-AF1B-C5836D6ECD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B8BE21-A813-4943-A9E4-91339D0673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622800"/>
            <a:ext cx="87725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D8FCE-F747-4045-88EF-5557396B48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CD966-9D18-4539-A96D-257C324435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100139"/>
            <a:ext cx="8229600" cy="4904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0275"/>
            <a:ext cx="2895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7785E-94D8-4C7D-B10E-53587F2A97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Diagonal Corner Rectangle 3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27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A6465B-641A-4102-976A-058686E9E0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9D8CE-8D75-4B37-8432-4CCABADDDC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2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2ABB5-8BE7-4740-BEB3-49FC7D4EB7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B3345-5CBB-4FD4-A5D8-1C86CBC382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Diagonal Corner Rectangle 5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14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6"/>
          <p:cNvSpPr>
            <a:spLocks noChangeAspect="1" noChangeArrowheads="1"/>
          </p:cNvSpPr>
          <p:nvPr userDrawn="1"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/>
                </a:solidFill>
                <a:latin typeface="Arial" charset="0"/>
              </a:rPr>
              <a:t>© </a:t>
            </a:r>
            <a:r>
              <a:rPr lang="en-US" sz="700" dirty="0" smtClean="0">
                <a:solidFill>
                  <a:prstClr val="black"/>
                </a:solidFill>
                <a:latin typeface="Arial" charset="0"/>
              </a:rPr>
              <a:t>2010. </a:t>
            </a:r>
            <a:r>
              <a:rPr lang="en-US" sz="700" dirty="0">
                <a:solidFill>
                  <a:prstClr val="black"/>
                </a:solidFill>
                <a:latin typeface="Arial" charset="0"/>
              </a:rPr>
              <a:t>National Council on Aging</a:t>
            </a:r>
          </a:p>
        </p:txBody>
      </p:sp>
      <p:sp>
        <p:nvSpPr>
          <p:cNvPr id="12" name="Text Box 47"/>
          <p:cNvSpPr txBox="1">
            <a:spLocks noChangeArrowheads="1"/>
          </p:cNvSpPr>
          <p:nvPr userDrawn="1"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Georgia" pitchFamily="18" charset="0"/>
              </a:rPr>
              <a:t>A non-profit service and advocacy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85AE3-720C-406F-A671-E30A3E9BF2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E4F00-0585-40F3-BDDB-D55DF861AF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9263" y="1006475"/>
            <a:ext cx="8229600" cy="51371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294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4E7802-554C-4919-AF1B-C5836D6ECD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100139"/>
            <a:ext cx="8229600" cy="4904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0275"/>
            <a:ext cx="2895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BC452-DED6-457F-96F6-9CF90702E0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622800"/>
            <a:ext cx="87725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D8FCE-F747-4045-88EF-5557396B48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CD966-9D18-4539-A96D-257C324435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100139"/>
            <a:ext cx="8229600" cy="4904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0275"/>
            <a:ext cx="2895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47785E-94D8-4C7D-B10E-53587F2A97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Diagonal Corner Rectangle 3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27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A6465B-641A-4102-976A-058686E9E0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9D8CE-8D75-4B37-8432-4CCABADDDC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2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2ABB5-8BE7-4740-BEB3-49FC7D4EB7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B3345-5CBB-4FD4-A5D8-1C86CBC382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Diagonal Corner Rectangle 5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14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6"/>
          <p:cNvSpPr>
            <a:spLocks noChangeAspect="1" noChangeArrowheads="1"/>
          </p:cNvSpPr>
          <p:nvPr userDrawn="1"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/>
                </a:solidFill>
                <a:latin typeface="Arial" charset="0"/>
              </a:rPr>
              <a:t>© </a:t>
            </a:r>
            <a:r>
              <a:rPr lang="en-US" sz="700" dirty="0" smtClean="0">
                <a:solidFill>
                  <a:prstClr val="black"/>
                </a:solidFill>
                <a:latin typeface="Arial" charset="0"/>
              </a:rPr>
              <a:t>2010. </a:t>
            </a:r>
            <a:r>
              <a:rPr lang="en-US" sz="700" dirty="0">
                <a:solidFill>
                  <a:prstClr val="black"/>
                </a:solidFill>
                <a:latin typeface="Arial" charset="0"/>
              </a:rPr>
              <a:t>National Council on Aging</a:t>
            </a:r>
          </a:p>
        </p:txBody>
      </p:sp>
      <p:sp>
        <p:nvSpPr>
          <p:cNvPr id="12" name="Text Box 47"/>
          <p:cNvSpPr txBox="1">
            <a:spLocks noChangeArrowheads="1"/>
          </p:cNvSpPr>
          <p:nvPr userDrawn="1"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Georgia" pitchFamily="18" charset="0"/>
              </a:rPr>
              <a:t>A non-profit service and advocacy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85AE3-720C-406F-A671-E30A3E9BF2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E4F00-0585-40F3-BDDB-D55DF861AF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9263" y="1006475"/>
            <a:ext cx="8229600" cy="51371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294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4E7802-554C-4919-AF1B-C5836D6ECD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Diagonal Corner Rectangle 3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27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6C8A0-BCF7-4B84-B8B5-2086B19091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622800"/>
            <a:ext cx="87725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13719-AFC0-4C0B-9FD0-4C3370BDC1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09403-FDCE-42EA-8D72-DE1FC290CC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100139"/>
            <a:ext cx="8229600" cy="4904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0275"/>
            <a:ext cx="2895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7CDFE-868B-427E-B7F8-E45ACD53B8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Diagonal Corner Rectangle 3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rgbClr val="00376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27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697159-622C-43F4-8345-57B75BC4B6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11DFA-D951-4A57-85AC-28E6AA351D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2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EC959-1EBA-49E1-9273-E0E5BF0B9E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D514F-DD01-48C7-9074-3D6FD1B9F6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Diagonal Corner Rectangle 5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14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6"/>
          <p:cNvSpPr>
            <a:spLocks noChangeAspect="1" noChangeArrowheads="1"/>
          </p:cNvSpPr>
          <p:nvPr userDrawn="1"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/>
                </a:solidFill>
                <a:latin typeface="Arial" charset="0"/>
              </a:rPr>
              <a:t>© </a:t>
            </a:r>
            <a:r>
              <a:rPr lang="en-US" sz="700" dirty="0" smtClean="0">
                <a:solidFill>
                  <a:prstClr val="black"/>
                </a:solidFill>
                <a:latin typeface="Arial" charset="0"/>
              </a:rPr>
              <a:t>2010. </a:t>
            </a:r>
            <a:r>
              <a:rPr lang="en-US" sz="700" dirty="0">
                <a:solidFill>
                  <a:prstClr val="black"/>
                </a:solidFill>
                <a:latin typeface="Arial" charset="0"/>
              </a:rPr>
              <a:t>National Council on Aging</a:t>
            </a:r>
          </a:p>
        </p:txBody>
      </p:sp>
      <p:sp>
        <p:nvSpPr>
          <p:cNvPr id="12" name="Text Box 47"/>
          <p:cNvSpPr txBox="1">
            <a:spLocks noChangeArrowheads="1"/>
          </p:cNvSpPr>
          <p:nvPr userDrawn="1"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Georgia" pitchFamily="18" charset="0"/>
              </a:rPr>
              <a:t>A non-profit service and advocacy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DC3BE3-DF80-4B84-BDA4-DA732C99CA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E9A4E3-D324-4007-8604-CA6162DF15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9263" y="1006475"/>
            <a:ext cx="8229600" cy="51371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294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5A6788-258A-47FE-A39A-91A23A9693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33A729-855E-4D24-80BA-3374A42B94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2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14D35-50BF-4970-829C-F031BB728E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2E0509-43CC-4623-9754-8B85E52088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Diagonal Corner Rectangle 5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14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6"/>
          <p:cNvSpPr>
            <a:spLocks noChangeAspect="1" noChangeArrowheads="1"/>
          </p:cNvSpPr>
          <p:nvPr userDrawn="1"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/>
                </a:solidFill>
                <a:latin typeface="Arial" charset="0"/>
              </a:rPr>
              <a:t>© </a:t>
            </a:r>
            <a:r>
              <a:rPr lang="en-US" sz="700" dirty="0" smtClean="0">
                <a:solidFill>
                  <a:prstClr val="black"/>
                </a:solidFill>
                <a:latin typeface="Arial" charset="0"/>
              </a:rPr>
              <a:t>2010. </a:t>
            </a:r>
            <a:r>
              <a:rPr lang="en-US" sz="700" dirty="0">
                <a:solidFill>
                  <a:prstClr val="black"/>
                </a:solidFill>
                <a:latin typeface="Arial" charset="0"/>
              </a:rPr>
              <a:t>National Council on Aging</a:t>
            </a:r>
          </a:p>
        </p:txBody>
      </p:sp>
      <p:sp>
        <p:nvSpPr>
          <p:cNvPr id="12" name="Text Box 47"/>
          <p:cNvSpPr txBox="1">
            <a:spLocks noChangeArrowheads="1"/>
          </p:cNvSpPr>
          <p:nvPr userDrawn="1"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Georgia" pitchFamily="18" charset="0"/>
              </a:rPr>
              <a:t>A non-profit service and advocacy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53DF56-4B62-41D3-AE60-36F414D1F1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sadsadsad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44C35A-AA68-40FE-A6E8-ECEE652967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/>
          <p:cNvPicPr>
            <a:picLocks noChangeAspect="1" noChangeArrowheads="1"/>
          </p:cNvPicPr>
          <p:nvPr/>
        </p:nvPicPr>
        <p:blipFill>
          <a:blip r:embed="rId11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 Diagonal Corner Rectangle 15"/>
          <p:cNvSpPr/>
          <p:nvPr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2263"/>
            <a:ext cx="822960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100138"/>
            <a:ext cx="8229600" cy="5043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2921000" y="417830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" y="1035050"/>
            <a:ext cx="8229600" cy="57150"/>
            <a:chOff x="457200" y="1371600"/>
            <a:chExt cx="8229600" cy="762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202" name="Picture 14" descr="NCOA_logo09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16"/>
          <p:cNvSpPr>
            <a:spLocks noChangeAspect="1" noChangeArrowheads="1"/>
          </p:cNvSpPr>
          <p:nvPr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/>
                </a:solidFill>
                <a:latin typeface="Arial" charset="0"/>
              </a:rPr>
              <a:t>© 2010. National Council on Aging</a:t>
            </a: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Georgia" pitchFamily="18" charset="0"/>
              </a:rPr>
              <a:t>A non-profit service and advocacy organization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rgbClr val="012A5E"/>
        </a:buClr>
        <a:buSzPct val="80000"/>
        <a:buFont typeface="Wingdings" pitchFamily="2" charset="2"/>
        <a:buChar char="§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SzPct val="80000"/>
        <a:buChar char="•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6950"/>
        </a:buClr>
        <a:buSzPct val="80000"/>
        <a:buFont typeface="Wingdings" pitchFamily="2" charset="2"/>
        <a:buChar char="s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3989"/>
        </a:buClr>
        <a:buFont typeface="Wingdings" pitchFamily="2" charset="2"/>
        <a:buChar char="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/>
          <p:cNvPicPr>
            <a:picLocks noChangeAspect="1" noChangeArrowheads="1"/>
          </p:cNvPicPr>
          <p:nvPr/>
        </p:nvPicPr>
        <p:blipFill>
          <a:blip r:embed="rId1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 Diagonal Corner Rectangle 15"/>
          <p:cNvSpPr/>
          <p:nvPr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2263"/>
            <a:ext cx="822960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100138"/>
            <a:ext cx="8229600" cy="5043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2921000" y="417830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" y="1035050"/>
            <a:ext cx="8229600" cy="57150"/>
            <a:chOff x="457200" y="1371600"/>
            <a:chExt cx="8229600" cy="762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298" name="Picture 14" descr="NCOA_logo09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16"/>
          <p:cNvSpPr>
            <a:spLocks noChangeAspect="1" noChangeArrowheads="1"/>
          </p:cNvSpPr>
          <p:nvPr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/>
                </a:solidFill>
                <a:latin typeface="Arial" charset="0"/>
              </a:rPr>
              <a:t>© </a:t>
            </a:r>
            <a:r>
              <a:rPr lang="en-US" sz="700" dirty="0" smtClean="0">
                <a:solidFill>
                  <a:prstClr val="black"/>
                </a:solidFill>
                <a:latin typeface="Arial" charset="0"/>
              </a:rPr>
              <a:t>2010. </a:t>
            </a:r>
            <a:r>
              <a:rPr lang="en-US" sz="700" dirty="0">
                <a:solidFill>
                  <a:prstClr val="black"/>
                </a:solidFill>
                <a:latin typeface="Arial" charset="0"/>
              </a:rPr>
              <a:t>National Council on Aging</a:t>
            </a: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Georgia" pitchFamily="18" charset="0"/>
              </a:rPr>
              <a:t>A non-profit service and advocacy organization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rgbClr val="012A5E"/>
        </a:buClr>
        <a:buSzPct val="80000"/>
        <a:buFont typeface="Wingdings" pitchFamily="2" charset="2"/>
        <a:buChar char="§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SzPct val="80000"/>
        <a:buChar char="•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6950"/>
        </a:buClr>
        <a:buSzPct val="80000"/>
        <a:buFont typeface="Wingdings" pitchFamily="2" charset="2"/>
        <a:buChar char="s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3989"/>
        </a:buClr>
        <a:buFont typeface="Wingdings" pitchFamily="2" charset="2"/>
        <a:buChar char="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/>
          <p:cNvPicPr>
            <a:picLocks noChangeAspect="1" noChangeArrowheads="1"/>
          </p:cNvPicPr>
          <p:nvPr/>
        </p:nvPicPr>
        <p:blipFill>
          <a:blip r:embed="rId1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 Diagonal Corner Rectangle 15"/>
          <p:cNvSpPr/>
          <p:nvPr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2263"/>
            <a:ext cx="822960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100138"/>
            <a:ext cx="8229600" cy="5043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2921000" y="417830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" y="1035050"/>
            <a:ext cx="8229600" cy="57150"/>
            <a:chOff x="457200" y="1371600"/>
            <a:chExt cx="8229600" cy="762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298" name="Picture 14" descr="NCOA_logo09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16"/>
          <p:cNvSpPr>
            <a:spLocks noChangeAspect="1" noChangeArrowheads="1"/>
          </p:cNvSpPr>
          <p:nvPr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/>
                </a:solidFill>
                <a:latin typeface="Arial" charset="0"/>
              </a:rPr>
              <a:t>© </a:t>
            </a:r>
            <a:r>
              <a:rPr lang="en-US" sz="700" dirty="0" smtClean="0">
                <a:solidFill>
                  <a:prstClr val="black"/>
                </a:solidFill>
                <a:latin typeface="Arial" charset="0"/>
              </a:rPr>
              <a:t>2010. </a:t>
            </a:r>
            <a:r>
              <a:rPr lang="en-US" sz="700" dirty="0">
                <a:solidFill>
                  <a:prstClr val="black"/>
                </a:solidFill>
                <a:latin typeface="Arial" charset="0"/>
              </a:rPr>
              <a:t>National Council on Aging</a:t>
            </a: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Georgia" pitchFamily="18" charset="0"/>
              </a:rPr>
              <a:t>A non-profit service and advocacy organization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rgbClr val="012A5E"/>
        </a:buClr>
        <a:buSzPct val="80000"/>
        <a:buFont typeface="Wingdings" pitchFamily="2" charset="2"/>
        <a:buChar char="§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SzPct val="80000"/>
        <a:buChar char="•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6950"/>
        </a:buClr>
        <a:buSzPct val="80000"/>
        <a:buFont typeface="Wingdings" pitchFamily="2" charset="2"/>
        <a:buChar char="s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3989"/>
        </a:buClr>
        <a:buFont typeface="Wingdings" pitchFamily="2" charset="2"/>
        <a:buChar char="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/>
          <p:cNvPicPr>
            <a:picLocks noChangeAspect="1" noChangeArrowheads="1"/>
          </p:cNvPicPr>
          <p:nvPr/>
        </p:nvPicPr>
        <p:blipFill>
          <a:blip r:embed="rId1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 Diagonal Corner Rectangle 15"/>
          <p:cNvSpPr/>
          <p:nvPr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2263"/>
            <a:ext cx="822960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100138"/>
            <a:ext cx="8229600" cy="5043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2921000" y="417830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" y="1035050"/>
            <a:ext cx="8229600" cy="57150"/>
            <a:chOff x="457200" y="1371600"/>
            <a:chExt cx="8229600" cy="762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298" name="Picture 14" descr="NCOA_logo09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16"/>
          <p:cNvSpPr>
            <a:spLocks noChangeAspect="1" noChangeArrowheads="1"/>
          </p:cNvSpPr>
          <p:nvPr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/>
                </a:solidFill>
                <a:latin typeface="Arial" charset="0"/>
              </a:rPr>
              <a:t>© </a:t>
            </a:r>
            <a:r>
              <a:rPr lang="en-US" sz="700" dirty="0" smtClean="0">
                <a:solidFill>
                  <a:prstClr val="black"/>
                </a:solidFill>
                <a:latin typeface="Arial" charset="0"/>
              </a:rPr>
              <a:t>2010. </a:t>
            </a:r>
            <a:r>
              <a:rPr lang="en-US" sz="700" dirty="0">
                <a:solidFill>
                  <a:prstClr val="black"/>
                </a:solidFill>
                <a:latin typeface="Arial" charset="0"/>
              </a:rPr>
              <a:t>National Council on Aging</a:t>
            </a: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Georgia" pitchFamily="18" charset="0"/>
              </a:rPr>
              <a:t>A non-profit service and advocacy organization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rgbClr val="012A5E"/>
        </a:buClr>
        <a:buSzPct val="80000"/>
        <a:buFont typeface="Wingdings" pitchFamily="2" charset="2"/>
        <a:buChar char="§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SzPct val="80000"/>
        <a:buChar char="•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6950"/>
        </a:buClr>
        <a:buSzPct val="80000"/>
        <a:buFont typeface="Wingdings" pitchFamily="2" charset="2"/>
        <a:buChar char="s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3989"/>
        </a:buClr>
        <a:buFont typeface="Wingdings" pitchFamily="2" charset="2"/>
        <a:buChar char="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/>
          <p:cNvPicPr>
            <a:picLocks noChangeAspect="1" noChangeArrowheads="1"/>
          </p:cNvPicPr>
          <p:nvPr/>
        </p:nvPicPr>
        <p:blipFill>
          <a:blip r:embed="rId1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 Diagonal Corner Rectangle 15"/>
          <p:cNvSpPr/>
          <p:nvPr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2263"/>
            <a:ext cx="822960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100138"/>
            <a:ext cx="8229600" cy="5043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2921000" y="417830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" y="1035050"/>
            <a:ext cx="8229600" cy="57150"/>
            <a:chOff x="457200" y="1371600"/>
            <a:chExt cx="8229600" cy="762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50" name="Picture 14" descr="NCOA_logo09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16"/>
          <p:cNvSpPr>
            <a:spLocks noChangeAspect="1" noChangeArrowheads="1"/>
          </p:cNvSpPr>
          <p:nvPr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prstClr val="black"/>
                </a:solidFill>
                <a:latin typeface="Arial" charset="0"/>
              </a:rPr>
              <a:t>© </a:t>
            </a:r>
            <a:r>
              <a:rPr lang="en-US" sz="700" dirty="0" smtClean="0">
                <a:solidFill>
                  <a:prstClr val="black"/>
                </a:solidFill>
                <a:latin typeface="Arial" charset="0"/>
              </a:rPr>
              <a:t>2010. </a:t>
            </a:r>
            <a:r>
              <a:rPr lang="en-US" sz="700" dirty="0">
                <a:solidFill>
                  <a:prstClr val="black"/>
                </a:solidFill>
                <a:latin typeface="Arial" charset="0"/>
              </a:rPr>
              <a:t>National Council on Aging</a:t>
            </a: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prstClr val="black"/>
                </a:solidFill>
                <a:latin typeface="Georgia" pitchFamily="18" charset="0"/>
              </a:rPr>
              <a:t>A non-profit service and advocacy organization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rgbClr val="012A5E"/>
        </a:buClr>
        <a:buSzPct val="80000"/>
        <a:buFont typeface="Wingdings" pitchFamily="2" charset="2"/>
        <a:buChar char="§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SzPct val="80000"/>
        <a:buChar char="•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6950"/>
        </a:buClr>
        <a:buSzPct val="80000"/>
        <a:buFont typeface="Wingdings" pitchFamily="2" charset="2"/>
        <a:buChar char="s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3989"/>
        </a:buClr>
        <a:buFont typeface="Wingdings" pitchFamily="2" charset="2"/>
        <a:buChar char="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://www.re-aim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whitelaw@ncoa.or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912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3767"/>
                </a:solidFill>
              </a:rPr>
              <a:t>Re-Forming Health Care: Sustainable Systems for Healthy Aging</a:t>
            </a:r>
            <a:endParaRPr lang="en-US" sz="3600" b="1" dirty="0">
              <a:solidFill>
                <a:srgbClr val="003767"/>
              </a:solidFill>
              <a:latin typeface="Georgia" pitchFamily="18" charset="0"/>
            </a:endParaRPr>
          </a:p>
        </p:txBody>
      </p:sp>
      <p:sp>
        <p:nvSpPr>
          <p:cNvPr id="106499" name="Text Box 6"/>
          <p:cNvSpPr txBox="1">
            <a:spLocks noChangeArrowheads="1"/>
          </p:cNvSpPr>
          <p:nvPr/>
        </p:nvSpPr>
        <p:spPr bwMode="auto">
          <a:xfrm>
            <a:off x="2698750" y="3417888"/>
            <a:ext cx="6019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200" dirty="0">
                <a:solidFill>
                  <a:srgbClr val="000000"/>
                </a:solidFill>
                <a:latin typeface="Trebuchet MS" pitchFamily="34" charset="0"/>
              </a:rPr>
              <a:t>Nancy Whitelaw, PhD</a:t>
            </a:r>
          </a:p>
          <a:p>
            <a:pPr algn="r"/>
            <a:r>
              <a:rPr lang="en-US" sz="2200" dirty="0">
                <a:solidFill>
                  <a:srgbClr val="000000"/>
                </a:solidFill>
                <a:latin typeface="Trebuchet MS" pitchFamily="34" charset="0"/>
              </a:rPr>
              <a:t>National Council on Aging</a:t>
            </a:r>
          </a:p>
          <a:p>
            <a:pPr algn="r"/>
            <a:r>
              <a:rPr lang="en-US" sz="2200" dirty="0">
                <a:solidFill>
                  <a:srgbClr val="000000"/>
                </a:solidFill>
                <a:latin typeface="Trebuchet MS" pitchFamily="34" charset="0"/>
              </a:rPr>
              <a:t>November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Evidence of Embedding and Sustaining 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7" descr="re-ai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057400"/>
            <a:ext cx="6705600" cy="4238578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1295400"/>
            <a:ext cx="822960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(P)RE-AIM Framework 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  <a:hlinkClick r:id="rId4"/>
              </a:rPr>
              <a:t>www.re-aim.org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12" name="Curved Right Arrow 11"/>
          <p:cNvSpPr/>
          <p:nvPr/>
        </p:nvSpPr>
        <p:spPr>
          <a:xfrm>
            <a:off x="1295400" y="2438400"/>
            <a:ext cx="1600200" cy="3352800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3733800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Planning and </a:t>
            </a:r>
          </a:p>
          <a:p>
            <a:r>
              <a:rPr lang="en-US" dirty="0" smtClean="0"/>
              <a:t>Partnerships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Program Reach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100139"/>
            <a:ext cx="8229600" cy="5148261"/>
          </a:xfrm>
        </p:spPr>
        <p:txBody>
          <a:bodyPr/>
          <a:lstStyle/>
          <a:p>
            <a:r>
              <a:rPr lang="en-US" dirty="0" smtClean="0"/>
              <a:t>14 Programs reaching 59,131 elders in 24 states into 4</a:t>
            </a:r>
            <a:r>
              <a:rPr lang="en-US" baseline="30000" dirty="0" smtClean="0"/>
              <a:t>th</a:t>
            </a:r>
            <a:r>
              <a:rPr lang="en-US" dirty="0" smtClean="0"/>
              <a:t> year 	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Chronic Disease Self-Management Program reaching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42,015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elders now in 46 states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14800" y="1752600"/>
          <a:ext cx="3886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6,840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18,717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25,211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91000" y="4038600"/>
          <a:ext cx="381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3,630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9,229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11,262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17,894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714375"/>
          </a:xfrm>
        </p:spPr>
        <p:txBody>
          <a:bodyPr/>
          <a:lstStyle/>
          <a:p>
            <a:r>
              <a:rPr lang="en-US" sz="2600" b="1" dirty="0" smtClean="0"/>
              <a:t>Participant Characteristics, 3+ Years, N = 59,131  </a:t>
            </a:r>
            <a:endParaRPr lang="en-US" sz="2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1600200"/>
          <a:ext cx="51054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828800"/>
              </a:tblGrid>
              <a:tr h="327978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75+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Gender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Living Alone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Racial/Ethnic Minority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Program Adoption Over 9 Years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576261"/>
          </a:xfrm>
        </p:spPr>
        <p:txBody>
          <a:bodyPr/>
          <a:lstStyle/>
          <a:p>
            <a:pPr>
              <a:buNone/>
            </a:pPr>
            <a:r>
              <a:rPr lang="en-US" sz="3000" dirty="0" smtClean="0">
                <a:solidFill>
                  <a:srgbClr val="003767"/>
                </a:solidFill>
                <a:latin typeface="Georgia" pitchFamily="18" charset="0"/>
              </a:rPr>
              <a:t>Adoption in 4 years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4191000"/>
          <a:ext cx="723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940"/>
                <a:gridCol w="2047393"/>
                <a:gridCol w="1608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 Lead Orgs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3700 Sites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Aging network; senior</a:t>
                      </a:r>
                      <a:r>
                        <a:rPr lang="en-US" baseline="0" dirty="0" smtClean="0"/>
                        <a:t>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services, faith-based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health, recreation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81400" y="1219200"/>
          <a:ext cx="45529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495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r>
                        <a:rPr lang="en-US" baseline="0" dirty="0" smtClean="0"/>
                        <a:t> of Growth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communities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communities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states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 states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 states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Participation Levels &amp; Fidelity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371600"/>
          <a:ext cx="8001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819"/>
                <a:gridCol w="2363931"/>
                <a:gridCol w="2000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Achievement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Chronic Disease</a:t>
                      </a:r>
                      <a:r>
                        <a:rPr lang="en-US" baseline="0" dirty="0" smtClean="0"/>
                        <a:t> Self-Management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4/6 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Matter of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5/8</a:t>
                      </a:r>
                      <a:r>
                        <a:rPr lang="en-US" baseline="0" dirty="0" smtClean="0"/>
                        <a:t> 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Enhance Fitness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Monthly Attendance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60-65%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581400"/>
            <a:ext cx="822960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Fidelity Monitoring – Hawaii Example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r>
              <a:rPr lang="en-US" sz="2800" dirty="0" smtClean="0"/>
              <a:t>10 item Tool</a:t>
            </a:r>
          </a:p>
          <a:p>
            <a:r>
              <a:rPr lang="en-US" sz="2800" dirty="0" smtClean="0"/>
              <a:t>Average Score for 736 assessments: </a:t>
            </a:r>
            <a:r>
              <a:rPr lang="en-US" sz="2800" b="1" dirty="0" smtClean="0"/>
              <a:t>3.7 out of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81000" y="322263"/>
            <a:ext cx="8458200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 dirty="0" smtClean="0">
                <a:latin typeface="Georgia" pitchFamily="18" charset="0"/>
              </a:rPr>
              <a:t>Preliminary Program Effectiveness for CDSMP</a:t>
            </a:r>
            <a:endParaRPr lang="en-US" sz="2700" b="1" dirty="0">
              <a:latin typeface="Georgia" pitchFamily="18" charset="0"/>
            </a:endParaRPr>
          </a:p>
        </p:txBody>
      </p:sp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2A5E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2600" kern="0" dirty="0" smtClean="0">
                <a:solidFill>
                  <a:srgbClr val="000000"/>
                </a:solidFill>
              </a:rPr>
              <a:t>2006-2007 states choosing to conduct evaluation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2A5E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Pre-post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self report surveys (6 months post)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2A5E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2600" kern="0" noProof="0" dirty="0" smtClean="0">
                <a:solidFill>
                  <a:srgbClr val="000000"/>
                </a:solidFill>
              </a:rPr>
              <a:t>Within state analyses indicate:</a:t>
            </a:r>
          </a:p>
          <a:p>
            <a:pPr marL="744538" lvl="1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SzPct val="80000"/>
              <a:buFont typeface="Trebuchet MS" pitchFamily="34" charset="0"/>
              <a:buChar char="•"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Reductions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pain and fatigue</a:t>
            </a:r>
          </a:p>
          <a:p>
            <a:pPr marL="744538" lvl="1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SzPct val="80000"/>
              <a:buFont typeface="Trebuchet MS" pitchFamily="34" charset="0"/>
              <a:buChar char="•"/>
            </a:pPr>
            <a:r>
              <a:rPr lang="en-US" sz="2400" kern="0" baseline="0" noProof="0" dirty="0" smtClean="0">
                <a:solidFill>
                  <a:srgbClr val="000000"/>
                </a:solidFill>
              </a:rPr>
              <a:t>Improvements</a:t>
            </a:r>
            <a:r>
              <a:rPr lang="en-US" sz="2400" kern="0" noProof="0" dirty="0" smtClean="0">
                <a:solidFill>
                  <a:srgbClr val="000000"/>
                </a:solidFill>
              </a:rPr>
              <a:t> in physical activity</a:t>
            </a:r>
          </a:p>
          <a:p>
            <a:pPr marL="744538" lvl="1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SzPct val="80000"/>
              <a:buFont typeface="Trebuchet MS" pitchFamily="34" charset="0"/>
              <a:buChar char="•"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Improvements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confidence, efficacy for self-management </a:t>
            </a:r>
          </a:p>
          <a:p>
            <a:pPr marL="744538" lvl="1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SzPct val="80000"/>
              <a:buFont typeface="Trebuchet MS" pitchFamily="34" charset="0"/>
              <a:buChar char="•"/>
            </a:pPr>
            <a:r>
              <a:rPr lang="en-US" sz="2400" kern="0" baseline="0" noProof="0" dirty="0" smtClean="0">
                <a:solidFill>
                  <a:srgbClr val="000000"/>
                </a:solidFill>
              </a:rPr>
              <a:t>Improved communication with physician</a:t>
            </a:r>
          </a:p>
          <a:p>
            <a:pPr marL="744538" lvl="1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0046"/>
              </a:buClr>
              <a:buSzPct val="80000"/>
              <a:buFont typeface="Trebuchet MS" pitchFamily="34" charset="0"/>
              <a:buChar char="•"/>
            </a:pPr>
            <a:r>
              <a:rPr lang="en-US" sz="2400" kern="0" noProof="0" dirty="0" smtClean="0">
                <a:solidFill>
                  <a:srgbClr val="000000"/>
                </a:solidFill>
              </a:rPr>
              <a:t>Reductions in health care utilization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Wisconsin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4151"/>
          </a:xfrm>
        </p:spPr>
        <p:txBody>
          <a:bodyPr/>
          <a:lstStyle/>
          <a:p>
            <a:r>
              <a:rPr lang="en-US" dirty="0" smtClean="0"/>
              <a:t>The Model: Wisconsin Institute for Healthy Aging will promote, coordinate, implement, monitor and assure quality in evidence-based prevention programs in Wisconsin.</a:t>
            </a:r>
          </a:p>
          <a:p>
            <a:r>
              <a:rPr lang="en-US" dirty="0" smtClean="0"/>
              <a:t>Founding Partners </a:t>
            </a:r>
          </a:p>
          <a:p>
            <a:pPr marL="744538" lvl="1" indent="-287338"/>
            <a:r>
              <a:rPr lang="en-US" dirty="0" smtClean="0"/>
              <a:t>University of Wisconsin School of Medicine and Public Health</a:t>
            </a:r>
          </a:p>
          <a:p>
            <a:pPr marL="744538" lvl="1" indent="-287338"/>
            <a:r>
              <a:rPr lang="en-US" dirty="0" smtClean="0"/>
              <a:t>State of Wisconsin Department of Health Services</a:t>
            </a:r>
          </a:p>
          <a:p>
            <a:pPr marL="744538" lvl="1" indent="-287338"/>
            <a:r>
              <a:rPr lang="en-US" dirty="0" smtClean="0"/>
              <a:t>Aging and Disability Professional Association of Wisconsin</a:t>
            </a:r>
          </a:p>
          <a:p>
            <a:pPr marL="744538" lvl="1" indent="-287338"/>
            <a:r>
              <a:rPr lang="en-US" dirty="0" smtClean="0"/>
              <a:t>Aurora Health Care</a:t>
            </a:r>
          </a:p>
          <a:p>
            <a:pPr marL="744538" lvl="1" indent="-287338"/>
            <a:r>
              <a:rPr lang="en-US" dirty="0" smtClean="0"/>
              <a:t>Greater Wisconsin Agency on Aging Resources</a:t>
            </a:r>
          </a:p>
          <a:p>
            <a:r>
              <a:rPr lang="en-US" dirty="0" smtClean="0"/>
              <a:t>Goal: Sustainable, independently governed organization with diverse funding mechanisms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Jersey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4151"/>
          </a:xfrm>
        </p:spPr>
        <p:txBody>
          <a:bodyPr/>
          <a:lstStyle/>
          <a:p>
            <a:r>
              <a:rPr lang="en-US" dirty="0" smtClean="0"/>
              <a:t>The Model: Integrate CDSMP and other evidence-based  programs  into the primary networks serving older adults and persons with chronic conditions throughout the state.</a:t>
            </a:r>
          </a:p>
          <a:p>
            <a:r>
              <a:rPr lang="en-US" dirty="0" smtClean="0"/>
              <a:t>Lead Organizations</a:t>
            </a:r>
          </a:p>
          <a:p>
            <a:pPr lvl="1"/>
            <a:r>
              <a:rPr lang="en-US" dirty="0" smtClean="0"/>
              <a:t>Division of Aging and Community Services </a:t>
            </a:r>
          </a:p>
          <a:p>
            <a:pPr lvl="1"/>
            <a:r>
              <a:rPr lang="en-US" dirty="0" smtClean="0"/>
              <a:t>Office of Minority and Multicultural Health</a:t>
            </a:r>
          </a:p>
          <a:p>
            <a:pPr lvl="1"/>
            <a:r>
              <a:rPr lang="en-US" dirty="0" smtClean="0"/>
              <a:t>Division of Family Health Services </a:t>
            </a:r>
          </a:p>
          <a:p>
            <a:r>
              <a:rPr lang="en-US" dirty="0" smtClean="0"/>
              <a:t> Financing</a:t>
            </a:r>
          </a:p>
          <a:p>
            <a:pPr lvl="1"/>
            <a:r>
              <a:rPr lang="en-US" dirty="0" smtClean="0"/>
              <a:t>Older Americans Act</a:t>
            </a:r>
            <a:endParaRPr lang="en-US" u="sng" dirty="0" smtClean="0"/>
          </a:p>
          <a:p>
            <a:pPr lvl="1"/>
            <a:r>
              <a:rPr lang="en-US" dirty="0" smtClean="0"/>
              <a:t>CDC and Preventive Health Block Grant</a:t>
            </a:r>
          </a:p>
          <a:p>
            <a:pPr lvl="1"/>
            <a:r>
              <a:rPr lang="en-US" dirty="0" smtClean="0"/>
              <a:t>State funds</a:t>
            </a:r>
          </a:p>
          <a:p>
            <a:pPr lvl="1"/>
            <a:r>
              <a:rPr lang="en-US" dirty="0" smtClean="0"/>
              <a:t>Rural Health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Healthy Aging Regional Collaborative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4151"/>
          </a:xfrm>
        </p:spPr>
        <p:txBody>
          <a:bodyPr/>
          <a:lstStyle/>
          <a:p>
            <a:r>
              <a:rPr lang="en-US" dirty="0" smtClean="0"/>
              <a:t>The Model: Health Foundation of South Florida supports and coordinates collaboration among multiple levels of society and diverse groups, including the public, health care providers, government agencies and community groups.</a:t>
            </a:r>
          </a:p>
          <a:p>
            <a:pPr lvl="1"/>
            <a:r>
              <a:rPr lang="en-US" dirty="0" smtClean="0"/>
              <a:t>Network contagion improves reach and quality</a:t>
            </a:r>
          </a:p>
          <a:p>
            <a:r>
              <a:rPr lang="en-US" dirty="0" smtClean="0"/>
              <a:t>Key Features </a:t>
            </a:r>
          </a:p>
          <a:p>
            <a:pPr lvl="1"/>
            <a:r>
              <a:rPr lang="en-US" dirty="0" smtClean="0"/>
              <a:t>Multi risk factor, multi program strategy with commitment to access and addressing disparities </a:t>
            </a:r>
          </a:p>
          <a:p>
            <a:pPr lvl="1"/>
            <a:r>
              <a:rPr lang="en-US" dirty="0" smtClean="0"/>
              <a:t>Leadership Council – national, state and local</a:t>
            </a:r>
          </a:p>
          <a:p>
            <a:pPr lvl="1"/>
            <a:r>
              <a:rPr lang="en-US" dirty="0" smtClean="0"/>
              <a:t>Strong multi-faceted evaluation</a:t>
            </a:r>
          </a:p>
          <a:p>
            <a:r>
              <a:rPr lang="en-US" dirty="0" smtClean="0"/>
              <a:t>Building toward diverse sources of long-term financing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3276600"/>
            <a:ext cx="4953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“You </a:t>
            </a:r>
            <a:r>
              <a:rPr lang="en-US" sz="2800" dirty="0"/>
              <a:t>always have to be an early adopter</a:t>
            </a:r>
            <a:r>
              <a:rPr lang="en-US" sz="2800" dirty="0" smtClean="0"/>
              <a:t>.”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ctr"/>
            <a:r>
              <a:rPr lang="en-US" dirty="0" smtClean="0"/>
              <a:t>Caption by Richard Gage </a:t>
            </a:r>
          </a:p>
          <a:p>
            <a:pPr algn="ctr"/>
            <a:r>
              <a:rPr lang="en-US" dirty="0" smtClean="0"/>
              <a:t>for New Yorker Cartoon</a:t>
            </a:r>
            <a:endParaRPr lang="en-US" dirty="0"/>
          </a:p>
        </p:txBody>
      </p:sp>
      <p:pic>
        <p:nvPicPr>
          <p:cNvPr id="4" name="Picture 3" descr="you always have to be an early adop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905000"/>
            <a:ext cx="3556984" cy="3962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1371600"/>
            <a:ext cx="50292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Nancy Whitelaw, PhD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accent1"/>
                </a:solidFill>
                <a:latin typeface="Georgia" pitchFamily="18" charset="0"/>
                <a:ea typeface="+mj-ea"/>
                <a:cs typeface="+mj-cs"/>
                <a:hlinkClick r:id="rId3"/>
              </a:rPr>
              <a:t>Nancy.whitelaw@ncoa.org</a:t>
            </a:r>
            <a:r>
              <a:rPr lang="en-US" sz="2800" kern="0" dirty="0" smtClean="0">
                <a:solidFill>
                  <a:schemeClr val="accent1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Evidence-based Change! </a:t>
            </a:r>
            <a:endParaRPr lang="en-US" b="1" dirty="0"/>
          </a:p>
        </p:txBody>
      </p:sp>
      <p:pic>
        <p:nvPicPr>
          <p:cNvPr id="5" name="Content Placeholder 4" descr="evidence based change larg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318000" cy="3810000"/>
          </a:xfrm>
        </p:spPr>
      </p:pic>
      <p:sp>
        <p:nvSpPr>
          <p:cNvPr id="6" name="TextBox 5"/>
          <p:cNvSpPr txBox="1"/>
          <p:nvPr/>
        </p:nvSpPr>
        <p:spPr>
          <a:xfrm>
            <a:off x="5181600" y="1219200"/>
            <a:ext cx="3352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Credit to: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Administration on Aging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Centers for Disease Control and Prevention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AHRQ , NIH, SAMHSA and other federal agencies</a:t>
            </a:r>
          </a:p>
          <a:p>
            <a:pPr marL="228600" indent="-228600"/>
            <a:endParaRPr lang="en-US" sz="20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John A. Hartford Foundation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Atlantic Philanthropies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Retirement Research Foundation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Archstone Foundation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Regional Foundations</a:t>
            </a:r>
          </a:p>
          <a:p>
            <a:pPr marL="228600" indent="-228600"/>
            <a:endParaRPr lang="en-US" sz="20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States and Localities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1371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Healthy aging is a systems change strategy, not simply a program or service.</a:t>
            </a:r>
          </a:p>
        </p:txBody>
      </p:sp>
      <p:pic>
        <p:nvPicPr>
          <p:cNvPr id="1269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14600"/>
            <a:ext cx="4572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Healthy Aging …More than a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Principles for Healthy Aging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88"/>
            <a:ext cx="4419600" cy="4570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Prevention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Self-management &amp;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self-determination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Evidence and outcomes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Community-based &amp;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collaborative solutions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Challenge ageism &amp; health disparities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10596" name="Picture 4" descr="SFL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2717800" cy="36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Oval 2"/>
          <p:cNvSpPr>
            <a:spLocks noChangeArrowheads="1"/>
          </p:cNvSpPr>
          <p:nvPr/>
        </p:nvSpPr>
        <p:spPr bwMode="auto">
          <a:xfrm>
            <a:off x="1179513" y="1295400"/>
            <a:ext cx="7050087" cy="4826000"/>
          </a:xfrm>
          <a:prstGeom prst="ellipse">
            <a:avLst/>
          </a:prstGeom>
          <a:solidFill>
            <a:srgbClr val="406B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8787" name="Oval 3"/>
          <p:cNvSpPr>
            <a:spLocks noChangeArrowheads="1"/>
          </p:cNvSpPr>
          <p:nvPr/>
        </p:nvSpPr>
        <p:spPr bwMode="auto">
          <a:xfrm>
            <a:off x="1676400" y="1676400"/>
            <a:ext cx="5943600" cy="4267200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8788" name="Oval 4"/>
          <p:cNvSpPr>
            <a:spLocks noChangeArrowheads="1"/>
          </p:cNvSpPr>
          <p:nvPr/>
        </p:nvSpPr>
        <p:spPr bwMode="auto">
          <a:xfrm>
            <a:off x="2286000" y="2133600"/>
            <a:ext cx="4800600" cy="3657600"/>
          </a:xfrm>
          <a:prstGeom prst="ellipse">
            <a:avLst/>
          </a:prstGeom>
          <a:solidFill>
            <a:srgbClr val="CCFF99">
              <a:alpha val="8980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2895600" y="2514600"/>
            <a:ext cx="3581400" cy="3124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3429000" y="3124200"/>
            <a:ext cx="2438400" cy="2362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3886200" y="3733800"/>
            <a:ext cx="1600200" cy="1676400"/>
          </a:xfrm>
          <a:prstGeom prst="ellipse">
            <a:avLst/>
          </a:prstGeom>
          <a:solidFill>
            <a:srgbClr val="FFDD4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8792" name="WordArt 10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22860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Narrow"/>
              </a:rPr>
              <a:t>Organizational Networks</a:t>
            </a:r>
          </a:p>
        </p:txBody>
      </p:sp>
      <p:sp>
        <p:nvSpPr>
          <p:cNvPr id="118793" name="WordArt 11"/>
          <p:cNvSpPr>
            <a:spLocks noChangeArrowheads="1" noChangeShapeType="1" noTextEdit="1"/>
          </p:cNvSpPr>
          <p:nvPr/>
        </p:nvSpPr>
        <p:spPr bwMode="auto">
          <a:xfrm>
            <a:off x="3238500" y="1955800"/>
            <a:ext cx="2795588" cy="60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Narrow"/>
              </a:rPr>
              <a:t>Multisector Collaboration</a:t>
            </a:r>
          </a:p>
        </p:txBody>
      </p:sp>
      <p:sp>
        <p:nvSpPr>
          <p:cNvPr id="118794" name="WordArt 12"/>
          <p:cNvSpPr>
            <a:spLocks noChangeArrowheads="1" noChangeShapeType="1" noTextEdit="1"/>
          </p:cNvSpPr>
          <p:nvPr/>
        </p:nvSpPr>
        <p:spPr bwMode="auto">
          <a:xfrm>
            <a:off x="4038600" y="2349500"/>
            <a:ext cx="1219200" cy="22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Narrow"/>
              </a:rPr>
              <a:t>Research</a:t>
            </a:r>
          </a:p>
        </p:txBody>
      </p:sp>
      <p:sp>
        <p:nvSpPr>
          <p:cNvPr id="118795" name="AutoShape 14"/>
          <p:cNvSpPr>
            <a:spLocks noChangeArrowheads="1"/>
          </p:cNvSpPr>
          <p:nvPr/>
        </p:nvSpPr>
        <p:spPr bwMode="auto">
          <a:xfrm rot="-3158375">
            <a:off x="2054225" y="2890838"/>
            <a:ext cx="1063625" cy="3076575"/>
          </a:xfrm>
          <a:prstGeom prst="curvedRightArrow">
            <a:avLst>
              <a:gd name="adj1" fmla="val 43924"/>
              <a:gd name="adj2" fmla="val 115701"/>
              <a:gd name="adj3" fmla="val 50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8796" name="AutoShape 15"/>
          <p:cNvSpPr>
            <a:spLocks noChangeArrowheads="1"/>
          </p:cNvSpPr>
          <p:nvPr/>
        </p:nvSpPr>
        <p:spPr bwMode="auto">
          <a:xfrm rot="-7778167">
            <a:off x="6526212" y="2573338"/>
            <a:ext cx="1063625" cy="3200400"/>
          </a:xfrm>
          <a:prstGeom prst="curvedRightArrow">
            <a:avLst>
              <a:gd name="adj1" fmla="val 45692"/>
              <a:gd name="adj2" fmla="val 120358"/>
              <a:gd name="adj3" fmla="val 50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879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Healthy Aging Systems Model</a:t>
            </a:r>
          </a:p>
        </p:txBody>
      </p:sp>
      <p:sp>
        <p:nvSpPr>
          <p:cNvPr id="118798" name="WordArt 12"/>
          <p:cNvSpPr>
            <a:spLocks noChangeArrowheads="1" noChangeShapeType="1" noTextEdit="1"/>
          </p:cNvSpPr>
          <p:nvPr/>
        </p:nvSpPr>
        <p:spPr bwMode="auto">
          <a:xfrm>
            <a:off x="4191000" y="1524000"/>
            <a:ext cx="1219200" cy="22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Narrow"/>
              </a:rPr>
              <a:t>Policy     </a:t>
            </a:r>
          </a:p>
        </p:txBody>
      </p:sp>
      <p:sp>
        <p:nvSpPr>
          <p:cNvPr id="118799" name="WordArt 10"/>
          <p:cNvSpPr>
            <a:spLocks noChangeArrowheads="1" noChangeShapeType="1" noTextEdit="1"/>
          </p:cNvSpPr>
          <p:nvPr/>
        </p:nvSpPr>
        <p:spPr bwMode="auto">
          <a:xfrm>
            <a:off x="3581400" y="3517900"/>
            <a:ext cx="22860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Narrow"/>
              </a:rPr>
              <a:t>Evidence-based Programs</a:t>
            </a:r>
          </a:p>
        </p:txBody>
      </p:sp>
      <p:pic>
        <p:nvPicPr>
          <p:cNvPr id="1188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1529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533400"/>
          </a:xfrm>
        </p:spPr>
        <p:txBody>
          <a:bodyPr/>
          <a:lstStyle/>
          <a:p>
            <a:pPr eaLnBrk="1" hangingPunct="1"/>
            <a:r>
              <a:rPr lang="en-US" b="1" dirty="0" smtClean="0"/>
              <a:t>Multi-sector Collaboration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3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Public, Private, National, Regional, Local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Public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Mental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Long-term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Health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Housing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Employment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Academe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Philanthropy</a:t>
            </a:r>
          </a:p>
        </p:txBody>
      </p:sp>
      <p:pic>
        <p:nvPicPr>
          <p:cNvPr id="131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938" y="2773363"/>
            <a:ext cx="25685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Evidence-based Approach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716462"/>
          </a:xfrm>
        </p:spPr>
        <p:txBody>
          <a:bodyPr/>
          <a:lstStyle/>
          <a:p>
            <a:r>
              <a:rPr lang="en-US" sz="2800" dirty="0" smtClean="0"/>
              <a:t>Evidence of a Problem</a:t>
            </a:r>
          </a:p>
          <a:p>
            <a:r>
              <a:rPr lang="en-US" sz="2800" dirty="0" smtClean="0"/>
              <a:t>Evidence of Programs with Results</a:t>
            </a:r>
          </a:p>
          <a:p>
            <a:r>
              <a:rPr lang="en-US" sz="2800" dirty="0" smtClean="0"/>
              <a:t>Evidence about Embedding and Sustaining</a:t>
            </a:r>
          </a:p>
          <a:p>
            <a:endParaRPr lang="en-US" dirty="0" smtClean="0"/>
          </a:p>
        </p:txBody>
      </p:sp>
      <p:pic>
        <p:nvPicPr>
          <p:cNvPr id="15364" name="Picture 6" descr="harvest heal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3" y="3246438"/>
            <a:ext cx="36544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Evidence of a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4151"/>
          </a:xfrm>
        </p:spPr>
        <p:txBody>
          <a:bodyPr/>
          <a:lstStyle/>
          <a:p>
            <a:r>
              <a:rPr lang="en-US" dirty="0" smtClean="0"/>
              <a:t>Medical Expenditure Panel Survey (MEPS) -- AHRQ</a:t>
            </a:r>
          </a:p>
          <a:p>
            <a:r>
              <a:rPr lang="en-US" dirty="0" smtClean="0"/>
              <a:t>Medicare Standard Analytic File</a:t>
            </a:r>
          </a:p>
          <a:p>
            <a:r>
              <a:rPr lang="en-US" dirty="0" smtClean="0"/>
              <a:t>Actual Causes of Death, McGinnis and others begun in 1993</a:t>
            </a:r>
          </a:p>
          <a:p>
            <a:endParaRPr lang="en-US" dirty="0" smtClean="0"/>
          </a:p>
          <a:p>
            <a:r>
              <a:rPr lang="en-US" dirty="0" smtClean="0"/>
              <a:t>The State of Aging and Health in America </a:t>
            </a:r>
          </a:p>
          <a:p>
            <a:pPr lvl="1"/>
            <a:r>
              <a:rPr lang="en-US" dirty="0" smtClean="0"/>
              <a:t>Healthy Aging in Oregon Counties</a:t>
            </a:r>
          </a:p>
          <a:p>
            <a:pPr lvl="1"/>
            <a:r>
              <a:rPr lang="en-US" dirty="0" smtClean="0"/>
              <a:t>Blueprint for Healthy Aging in New Jersey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Healthier Lives: Americans Speak Out About Chronic Conditions &amp; the Pursuit of Healthier Lives</a:t>
            </a:r>
          </a:p>
          <a:p>
            <a:r>
              <a:rPr lang="en-US" dirty="0" smtClean="0"/>
              <a:t>Gaps in the System: Californians Struggle with Caring for Their Chronic Conditions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4375"/>
          </a:xfrm>
          <a:noFill/>
          <a:ln/>
        </p:spPr>
        <p:txBody>
          <a:bodyPr/>
          <a:lstStyle/>
          <a:p>
            <a:r>
              <a:rPr lang="en-US" b="1" dirty="0" smtClean="0"/>
              <a:t>Evidence of Interventions That Work </a:t>
            </a:r>
            <a:endParaRPr lang="en-US" b="1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37150"/>
          </a:xfrm>
          <a:noFill/>
          <a:ln/>
        </p:spPr>
        <p:txBody>
          <a:bodyPr/>
          <a:lstStyle/>
          <a:p>
            <a:r>
              <a:rPr lang="en-US" b="1" dirty="0"/>
              <a:t>CHRONIC DISEASE SELF-MANAGEMENT PROGRAM </a:t>
            </a:r>
            <a:r>
              <a:rPr lang="en-US" dirty="0" smtClean="0"/>
              <a:t>Lorig, </a:t>
            </a:r>
            <a:r>
              <a:rPr lang="en-US" dirty="0"/>
              <a:t>KR et al. (1999) </a:t>
            </a:r>
            <a:r>
              <a:rPr lang="en-US" i="1" dirty="0"/>
              <a:t>Medical Care.</a:t>
            </a:r>
            <a:endParaRPr lang="en-US" b="1" dirty="0"/>
          </a:p>
          <a:p>
            <a:r>
              <a:rPr lang="en-US" b="1" dirty="0"/>
              <a:t>ENHANCE FITNESS: </a:t>
            </a:r>
            <a:r>
              <a:rPr lang="en-US" dirty="0"/>
              <a:t>Wallace, JI et al. (1998) </a:t>
            </a:r>
            <a:r>
              <a:rPr lang="en-US" i="1" dirty="0"/>
              <a:t>Journal of Gerontology.</a:t>
            </a:r>
          </a:p>
          <a:p>
            <a:r>
              <a:rPr lang="en-US" b="1" dirty="0"/>
              <a:t>ENHANCE WELLNESS</a:t>
            </a:r>
            <a:r>
              <a:rPr lang="en-US" dirty="0"/>
              <a:t>: Leveille et al. (1998) Journal of American Geriatrics Society</a:t>
            </a:r>
            <a:endParaRPr lang="en-US" b="1" dirty="0"/>
          </a:p>
          <a:p>
            <a:r>
              <a:rPr lang="en-US" b="1" dirty="0"/>
              <a:t>MATTER OF BALANCE:</a:t>
            </a:r>
            <a:r>
              <a:rPr lang="en-US" dirty="0"/>
              <a:t> Tennsdedt, S et al. (1998) </a:t>
            </a:r>
            <a:r>
              <a:rPr lang="en-US" i="1" dirty="0"/>
              <a:t>Journal of Gerontology.</a:t>
            </a:r>
            <a:endParaRPr lang="en-US" dirty="0"/>
          </a:p>
          <a:p>
            <a:r>
              <a:rPr lang="en-US" b="1" dirty="0"/>
              <a:t>PEARLS:</a:t>
            </a:r>
            <a:r>
              <a:rPr lang="en-US" dirty="0"/>
              <a:t> Ciechanowski, P et al. (2004) </a:t>
            </a:r>
            <a:r>
              <a:rPr lang="en-US" i="1" dirty="0"/>
              <a:t>Journal of the American Medical Association.</a:t>
            </a:r>
          </a:p>
          <a:p>
            <a:r>
              <a:rPr lang="en-US" b="1" dirty="0"/>
              <a:t>Healthy IDEAS:</a:t>
            </a:r>
            <a:r>
              <a:rPr lang="en-US" dirty="0"/>
              <a:t> Quijano, L et al. (2007) </a:t>
            </a:r>
            <a:r>
              <a:rPr lang="en-US" i="1" dirty="0"/>
              <a:t>Journal of Applied Gerontology</a:t>
            </a:r>
          </a:p>
          <a:p>
            <a:r>
              <a:rPr lang="en-US" dirty="0"/>
              <a:t>And </a:t>
            </a:r>
            <a:r>
              <a:rPr lang="en-US" dirty="0" smtClean="0"/>
              <a:t>others </a:t>
            </a:r>
            <a:r>
              <a:rPr lang="en-US" dirty="0"/>
              <a:t>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NCOA">
      <a:dk1>
        <a:sysClr val="windowText" lastClr="000000"/>
      </a:dk1>
      <a:lt1>
        <a:sysClr val="window" lastClr="FFFFFF"/>
      </a:lt1>
      <a:dk2>
        <a:srgbClr val="1F497D"/>
      </a:dk2>
      <a:lt2>
        <a:srgbClr val="919195"/>
      </a:lt2>
      <a:accent1>
        <a:srgbClr val="003767"/>
      </a:accent1>
      <a:accent2>
        <a:srgbClr val="860038"/>
      </a:accent2>
      <a:accent3>
        <a:srgbClr val="104432"/>
      </a:accent3>
      <a:accent4>
        <a:srgbClr val="362C66"/>
      </a:accent4>
      <a:accent5>
        <a:srgbClr val="FFD457"/>
      </a:accent5>
      <a:accent6>
        <a:srgbClr val="695E4A"/>
      </a:accent6>
      <a:hlink>
        <a:srgbClr val="0000FF"/>
      </a:hlink>
      <a:folHlink>
        <a:srgbClr val="80008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EDCF3B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4E4AF"/>
        </a:accent5>
        <a:accent6>
          <a:srgbClr val="E3DD8D"/>
        </a:accent6>
        <a:hlink>
          <a:srgbClr val="196950"/>
        </a:hlink>
        <a:folHlink>
          <a:srgbClr val="A9EB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D5E7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193989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NCOA">
      <a:dk1>
        <a:sysClr val="windowText" lastClr="000000"/>
      </a:dk1>
      <a:lt1>
        <a:sysClr val="window" lastClr="FFFFFF"/>
      </a:lt1>
      <a:dk2>
        <a:srgbClr val="1F497D"/>
      </a:dk2>
      <a:lt2>
        <a:srgbClr val="919195"/>
      </a:lt2>
      <a:accent1>
        <a:srgbClr val="003767"/>
      </a:accent1>
      <a:accent2>
        <a:srgbClr val="860038"/>
      </a:accent2>
      <a:accent3>
        <a:srgbClr val="104432"/>
      </a:accent3>
      <a:accent4>
        <a:srgbClr val="362C66"/>
      </a:accent4>
      <a:accent5>
        <a:srgbClr val="FFD457"/>
      </a:accent5>
      <a:accent6>
        <a:srgbClr val="695E4A"/>
      </a:accent6>
      <a:hlink>
        <a:srgbClr val="0000FF"/>
      </a:hlink>
      <a:folHlink>
        <a:srgbClr val="80008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EDCF3B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4E4AF"/>
        </a:accent5>
        <a:accent6>
          <a:srgbClr val="E3DD8D"/>
        </a:accent6>
        <a:hlink>
          <a:srgbClr val="196950"/>
        </a:hlink>
        <a:folHlink>
          <a:srgbClr val="A9EB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D5E7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193989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NCOA">
      <a:dk1>
        <a:sysClr val="windowText" lastClr="000000"/>
      </a:dk1>
      <a:lt1>
        <a:sysClr val="window" lastClr="FFFFFF"/>
      </a:lt1>
      <a:dk2>
        <a:srgbClr val="1F497D"/>
      </a:dk2>
      <a:lt2>
        <a:srgbClr val="919195"/>
      </a:lt2>
      <a:accent1>
        <a:srgbClr val="003767"/>
      </a:accent1>
      <a:accent2>
        <a:srgbClr val="860038"/>
      </a:accent2>
      <a:accent3>
        <a:srgbClr val="104432"/>
      </a:accent3>
      <a:accent4>
        <a:srgbClr val="362C66"/>
      </a:accent4>
      <a:accent5>
        <a:srgbClr val="FFD457"/>
      </a:accent5>
      <a:accent6>
        <a:srgbClr val="695E4A"/>
      </a:accent6>
      <a:hlink>
        <a:srgbClr val="0000FF"/>
      </a:hlink>
      <a:folHlink>
        <a:srgbClr val="80008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EDCF3B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4E4AF"/>
        </a:accent5>
        <a:accent6>
          <a:srgbClr val="E3DD8D"/>
        </a:accent6>
        <a:hlink>
          <a:srgbClr val="196950"/>
        </a:hlink>
        <a:folHlink>
          <a:srgbClr val="A9EB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D5E7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193989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NCOA">
      <a:dk1>
        <a:sysClr val="windowText" lastClr="000000"/>
      </a:dk1>
      <a:lt1>
        <a:sysClr val="window" lastClr="FFFFFF"/>
      </a:lt1>
      <a:dk2>
        <a:srgbClr val="1F497D"/>
      </a:dk2>
      <a:lt2>
        <a:srgbClr val="919195"/>
      </a:lt2>
      <a:accent1>
        <a:srgbClr val="003767"/>
      </a:accent1>
      <a:accent2>
        <a:srgbClr val="860038"/>
      </a:accent2>
      <a:accent3>
        <a:srgbClr val="104432"/>
      </a:accent3>
      <a:accent4>
        <a:srgbClr val="362C66"/>
      </a:accent4>
      <a:accent5>
        <a:srgbClr val="FFD457"/>
      </a:accent5>
      <a:accent6>
        <a:srgbClr val="695E4A"/>
      </a:accent6>
      <a:hlink>
        <a:srgbClr val="0000FF"/>
      </a:hlink>
      <a:folHlink>
        <a:srgbClr val="80008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EDCF3B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4E4AF"/>
        </a:accent5>
        <a:accent6>
          <a:srgbClr val="E3DD8D"/>
        </a:accent6>
        <a:hlink>
          <a:srgbClr val="196950"/>
        </a:hlink>
        <a:folHlink>
          <a:srgbClr val="A9EB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D5E7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193989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NCOA">
      <a:dk1>
        <a:sysClr val="windowText" lastClr="000000"/>
      </a:dk1>
      <a:lt1>
        <a:sysClr val="window" lastClr="FFFFFF"/>
      </a:lt1>
      <a:dk2>
        <a:srgbClr val="1F497D"/>
      </a:dk2>
      <a:lt2>
        <a:srgbClr val="919195"/>
      </a:lt2>
      <a:accent1>
        <a:srgbClr val="003767"/>
      </a:accent1>
      <a:accent2>
        <a:srgbClr val="860038"/>
      </a:accent2>
      <a:accent3>
        <a:srgbClr val="104432"/>
      </a:accent3>
      <a:accent4>
        <a:srgbClr val="362C66"/>
      </a:accent4>
      <a:accent5>
        <a:srgbClr val="FFD457"/>
      </a:accent5>
      <a:accent6>
        <a:srgbClr val="695E4A"/>
      </a:accent6>
      <a:hlink>
        <a:srgbClr val="0000FF"/>
      </a:hlink>
      <a:folHlink>
        <a:srgbClr val="80008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EDCF3B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4E4AF"/>
        </a:accent5>
        <a:accent6>
          <a:srgbClr val="E3DD8D"/>
        </a:accent6>
        <a:hlink>
          <a:srgbClr val="196950"/>
        </a:hlink>
        <a:folHlink>
          <a:srgbClr val="A9EB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D5E7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193989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832</Words>
  <Application>Microsoft Office PowerPoint</Application>
  <PresentationFormat>On-screen Show (4:3)</PresentationFormat>
  <Paragraphs>219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Default Design</vt:lpstr>
      <vt:lpstr>6_Default Design</vt:lpstr>
      <vt:lpstr>7_Default Design</vt:lpstr>
      <vt:lpstr>8_Default Design</vt:lpstr>
      <vt:lpstr>4_Default Design</vt:lpstr>
      <vt:lpstr>Slide 1</vt:lpstr>
      <vt:lpstr>Evidence-based Change! </vt:lpstr>
      <vt:lpstr>Healthy Aging …More than a program</vt:lpstr>
      <vt:lpstr>Principles for Healthy Aging</vt:lpstr>
      <vt:lpstr>Healthy Aging Systems Model</vt:lpstr>
      <vt:lpstr>Multi-sector Collaboration</vt:lpstr>
      <vt:lpstr>An Evidence-based Approach</vt:lpstr>
      <vt:lpstr>Evidence of a Problem</vt:lpstr>
      <vt:lpstr>Evidence of Interventions That Work </vt:lpstr>
      <vt:lpstr>Evidence of Embedding and Sustaining </vt:lpstr>
      <vt:lpstr>Program Reach</vt:lpstr>
      <vt:lpstr>Participant Characteristics, 3+ Years, N = 59,131  </vt:lpstr>
      <vt:lpstr>Program Adoption Over 9 Years</vt:lpstr>
      <vt:lpstr>Participation Levels &amp; Fidelity</vt:lpstr>
      <vt:lpstr>Preliminary Program Effectiveness for CDSMP</vt:lpstr>
      <vt:lpstr>Wisconsin </vt:lpstr>
      <vt:lpstr>New Jersey  </vt:lpstr>
      <vt:lpstr>Healthy Aging Regional Collaborative</vt:lpstr>
      <vt:lpstr>Thank You </vt:lpstr>
    </vt:vector>
  </TitlesOfParts>
  <Company>NCOA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Aging Systems Model</dc:title>
  <dc:creator>Nancy.Whitelaw</dc:creator>
  <cp:lastModifiedBy> </cp:lastModifiedBy>
  <cp:revision>31</cp:revision>
  <dcterms:created xsi:type="dcterms:W3CDTF">2010-11-09T17:34:46Z</dcterms:created>
  <dcterms:modified xsi:type="dcterms:W3CDTF">2010-11-23T19:20:00Z</dcterms:modified>
</cp:coreProperties>
</file>